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8" r:id="rId3"/>
    <p:sldId id="257" r:id="rId4"/>
    <p:sldId id="259" r:id="rId5"/>
    <p:sldId id="260" r:id="rId6"/>
    <p:sldId id="261" r:id="rId7"/>
    <p:sldId id="262" r:id="rId8"/>
    <p:sldId id="263" r:id="rId9"/>
    <p:sldId id="265" r:id="rId10"/>
    <p:sldId id="266" r:id="rId11"/>
    <p:sldId id="267" r:id="rId12"/>
    <p:sldId id="268" r:id="rId13"/>
    <p:sldId id="269" r:id="rId14"/>
    <p:sldId id="264" r:id="rId15"/>
    <p:sldId id="27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53A946-4D90-4C7D-B435-6329AB40E206}" v="262" dt="2021-04-04T22:21:03.0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87"/>
    <p:restoredTop sz="94662"/>
  </p:normalViewPr>
  <p:slideViewPr>
    <p:cSldViewPr snapToGrid="0" snapToObjects="1">
      <p:cViewPr varScale="1">
        <p:scale>
          <a:sx n="108" d="100"/>
          <a:sy n="108" d="100"/>
        </p:scale>
        <p:origin x="78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B8ABCE-1435-4010-9D4F-C869029D86F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173BB85-ADBB-4AED-933D-9249CF158939}">
      <dgm:prSet/>
      <dgm:spPr/>
      <dgm:t>
        <a:bodyPr/>
        <a:lstStyle/>
        <a:p>
          <a:pPr>
            <a:lnSpc>
              <a:spcPct val="100000"/>
            </a:lnSpc>
          </a:pPr>
          <a:r>
            <a:rPr lang="en-US" dirty="0">
              <a:latin typeface="Times New Roman" panose="02020603050405020304" pitchFamily="18" charset="0"/>
              <a:cs typeface="Times New Roman" panose="02020603050405020304" pitchFamily="18" charset="0"/>
            </a:rPr>
            <a:t>We just count the content that is found on the board, so the initial measurement function is very naive. </a:t>
          </a:r>
        </a:p>
      </dgm:t>
    </dgm:pt>
    <dgm:pt modelId="{CB4FA869-2280-4E63-8066-9CC1F4658D38}" type="parTrans" cxnId="{4E838A51-0FDF-48A5-BB2F-2955AFBE2D44}">
      <dgm:prSet/>
      <dgm:spPr/>
      <dgm:t>
        <a:bodyPr/>
        <a:lstStyle/>
        <a:p>
          <a:endParaRPr lang="en-US"/>
        </a:p>
      </dgm:t>
    </dgm:pt>
    <dgm:pt modelId="{32188A8E-252E-42BD-A77B-8FE63D2189E1}" type="sibTrans" cxnId="{4E838A51-0FDF-48A5-BB2F-2955AFBE2D44}">
      <dgm:prSet/>
      <dgm:spPr/>
      <dgm:t>
        <a:bodyPr/>
        <a:lstStyle/>
        <a:p>
          <a:endParaRPr lang="en-US"/>
        </a:p>
      </dgm:t>
    </dgm:pt>
    <dgm:pt modelId="{81FC7A6C-2B6F-4964-89CF-C0000B6D6B6E}">
      <dgm:prSet/>
      <dgm:spPr/>
      <dgm:t>
        <a:bodyPr/>
        <a:lstStyle/>
        <a:p>
          <a:pPr>
            <a:lnSpc>
              <a:spcPct val="100000"/>
            </a:lnSpc>
          </a:pPr>
          <a:r>
            <a:rPr lang="en-US" dirty="0">
              <a:latin typeface="Times New Roman" panose="02020603050405020304" pitchFamily="18" charset="0"/>
              <a:cs typeface="Times New Roman" panose="02020603050405020304" pitchFamily="18" charset="0"/>
            </a:rPr>
            <a:t>To boost this, we have a dimension that considers the location of the pieces in the assessment. </a:t>
          </a:r>
        </a:p>
      </dgm:t>
    </dgm:pt>
    <dgm:pt modelId="{8892AB63-4BE4-4F4F-94DB-5939F561C346}" type="parTrans" cxnId="{1D2BA527-4D0C-43A2-AA70-64D307AEB8B8}">
      <dgm:prSet/>
      <dgm:spPr/>
      <dgm:t>
        <a:bodyPr/>
        <a:lstStyle/>
        <a:p>
          <a:endParaRPr lang="en-US"/>
        </a:p>
      </dgm:t>
    </dgm:pt>
    <dgm:pt modelId="{BD966623-A496-4F89-84CD-9D3AC00E7DBB}" type="sibTrans" cxnId="{1D2BA527-4D0C-43A2-AA70-64D307AEB8B8}">
      <dgm:prSet/>
      <dgm:spPr/>
      <dgm:t>
        <a:bodyPr/>
        <a:lstStyle/>
        <a:p>
          <a:endParaRPr lang="en-US"/>
        </a:p>
      </dgm:t>
    </dgm:pt>
    <dgm:pt modelId="{0DD1BFFB-00AD-4962-8D95-CFB7E28CBB72}">
      <dgm:prSet/>
      <dgm:spPr/>
      <dgm:t>
        <a:bodyPr/>
        <a:lstStyle/>
        <a:p>
          <a:pPr>
            <a:lnSpc>
              <a:spcPct val="100000"/>
            </a:lnSpc>
          </a:pPr>
          <a:r>
            <a:rPr lang="en-US" dirty="0">
              <a:latin typeface="Times New Roman" panose="02020603050405020304" pitchFamily="18" charset="0"/>
              <a:cs typeface="Times New Roman" panose="02020603050405020304" pitchFamily="18" charset="0"/>
            </a:rPr>
            <a:t>A knight in the middle of the board, for example, is stronger than a knight on the board's edge (because it has more choices and therefore is more active).</a:t>
          </a:r>
        </a:p>
      </dgm:t>
    </dgm:pt>
    <dgm:pt modelId="{3726324B-4610-4499-91FF-4B3CF13FAE1B}" type="parTrans" cxnId="{181A1D53-B7F8-4C92-A784-943BBE78AFFF}">
      <dgm:prSet/>
      <dgm:spPr/>
      <dgm:t>
        <a:bodyPr/>
        <a:lstStyle/>
        <a:p>
          <a:endParaRPr lang="en-US"/>
        </a:p>
      </dgm:t>
    </dgm:pt>
    <dgm:pt modelId="{C834A2FD-0DE1-44A6-9087-45F710E09EC6}" type="sibTrans" cxnId="{181A1D53-B7F8-4C92-A784-943BBE78AFFF}">
      <dgm:prSet/>
      <dgm:spPr/>
      <dgm:t>
        <a:bodyPr/>
        <a:lstStyle/>
        <a:p>
          <a:endParaRPr lang="en-US"/>
        </a:p>
      </dgm:t>
    </dgm:pt>
    <dgm:pt modelId="{D34DDCCC-CEC0-428C-A387-D814694F57E3}">
      <dgm:prSet/>
      <dgm:spPr/>
      <dgm:t>
        <a:bodyPr/>
        <a:lstStyle/>
        <a:p>
          <a:pPr>
            <a:lnSpc>
              <a:spcPct val="100000"/>
            </a:lnSpc>
          </a:pPr>
          <a:r>
            <a:rPr lang="en-US" dirty="0">
              <a:latin typeface="Times New Roman" panose="02020603050405020304" pitchFamily="18" charset="0"/>
              <a:cs typeface="Times New Roman" panose="02020603050405020304" pitchFamily="18" charset="0"/>
            </a:rPr>
            <a:t>With the next enhancement, we begin to get an algorithm that plays some “decent” chess, at least from the perspective of a casual player.</a:t>
          </a:r>
        </a:p>
      </dgm:t>
    </dgm:pt>
    <dgm:pt modelId="{FB1ED8BA-5ECF-49E5-B90A-35AE6E3B866B}" type="parTrans" cxnId="{A4AD7EDA-4A88-4F29-846B-318B89739CC0}">
      <dgm:prSet/>
      <dgm:spPr/>
      <dgm:t>
        <a:bodyPr/>
        <a:lstStyle/>
        <a:p>
          <a:endParaRPr lang="en-US"/>
        </a:p>
      </dgm:t>
    </dgm:pt>
    <dgm:pt modelId="{A3EBDF40-6967-46F9-976A-842B41C9AE3B}" type="sibTrans" cxnId="{A4AD7EDA-4A88-4F29-846B-318B89739CC0}">
      <dgm:prSet/>
      <dgm:spPr/>
      <dgm:t>
        <a:bodyPr/>
        <a:lstStyle/>
        <a:p>
          <a:endParaRPr lang="en-US"/>
        </a:p>
      </dgm:t>
    </dgm:pt>
    <dgm:pt modelId="{7D6A2FAD-DE9B-4E39-B466-FF0236ECCB71}" type="pres">
      <dgm:prSet presAssocID="{15B8ABCE-1435-4010-9D4F-C869029D86FD}" presName="root" presStyleCnt="0">
        <dgm:presLayoutVars>
          <dgm:dir/>
          <dgm:resizeHandles val="exact"/>
        </dgm:presLayoutVars>
      </dgm:prSet>
      <dgm:spPr/>
    </dgm:pt>
    <dgm:pt modelId="{BF01C972-45D6-408F-AC13-A04EC1832694}" type="pres">
      <dgm:prSet presAssocID="{F173BB85-ADBB-4AED-933D-9249CF158939}" presName="compNode" presStyleCnt="0"/>
      <dgm:spPr/>
    </dgm:pt>
    <dgm:pt modelId="{2385EE17-D3D3-431B-B7BB-629BC7E4A958}" type="pres">
      <dgm:prSet presAssocID="{F173BB85-ADBB-4AED-933D-9249CF158939}" presName="bgRect" presStyleLbl="bgShp" presStyleIdx="0" presStyleCnt="4"/>
      <dgm:spPr>
        <a:solidFill>
          <a:schemeClr val="tx2">
            <a:lumMod val="10000"/>
          </a:schemeClr>
        </a:solidFill>
      </dgm:spPr>
    </dgm:pt>
    <dgm:pt modelId="{27AB783B-0E1B-4DE2-9376-B5DFEF5EEC89}" type="pres">
      <dgm:prSet presAssocID="{F173BB85-ADBB-4AED-933D-9249CF15893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0CE2972D-8493-44C5-AF99-661E6AFD785B}" type="pres">
      <dgm:prSet presAssocID="{F173BB85-ADBB-4AED-933D-9249CF158939}" presName="spaceRect" presStyleCnt="0"/>
      <dgm:spPr/>
    </dgm:pt>
    <dgm:pt modelId="{1F4D76D7-54DE-4D70-8411-83F54BE4A560}" type="pres">
      <dgm:prSet presAssocID="{F173BB85-ADBB-4AED-933D-9249CF158939}" presName="parTx" presStyleLbl="revTx" presStyleIdx="0" presStyleCnt="4">
        <dgm:presLayoutVars>
          <dgm:chMax val="0"/>
          <dgm:chPref val="0"/>
        </dgm:presLayoutVars>
      </dgm:prSet>
      <dgm:spPr/>
    </dgm:pt>
    <dgm:pt modelId="{607206BE-6901-4306-A1FB-C93D1C5F38D5}" type="pres">
      <dgm:prSet presAssocID="{32188A8E-252E-42BD-A77B-8FE63D2189E1}" presName="sibTrans" presStyleCnt="0"/>
      <dgm:spPr/>
    </dgm:pt>
    <dgm:pt modelId="{E8C50E7C-1D46-4590-8C44-936A81623E5F}" type="pres">
      <dgm:prSet presAssocID="{81FC7A6C-2B6F-4964-89CF-C0000B6D6B6E}" presName="compNode" presStyleCnt="0"/>
      <dgm:spPr/>
    </dgm:pt>
    <dgm:pt modelId="{D8419D5B-42F4-4B1E-864A-299A56B7BF64}" type="pres">
      <dgm:prSet presAssocID="{81FC7A6C-2B6F-4964-89CF-C0000B6D6B6E}" presName="bgRect" presStyleLbl="bgShp" presStyleIdx="1" presStyleCnt="4"/>
      <dgm:spPr>
        <a:solidFill>
          <a:schemeClr val="tx2">
            <a:lumMod val="10000"/>
          </a:schemeClr>
        </a:solidFill>
      </dgm:spPr>
    </dgm:pt>
    <dgm:pt modelId="{2B375E57-76A4-4E3D-B5CE-F0408D3288D3}" type="pres">
      <dgm:prSet presAssocID="{81FC7A6C-2B6F-4964-89CF-C0000B6D6B6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uzzle"/>
        </a:ext>
      </dgm:extLst>
    </dgm:pt>
    <dgm:pt modelId="{7613FD2A-811F-45EA-96EC-D6C85BE5D1D0}" type="pres">
      <dgm:prSet presAssocID="{81FC7A6C-2B6F-4964-89CF-C0000B6D6B6E}" presName="spaceRect" presStyleCnt="0"/>
      <dgm:spPr/>
    </dgm:pt>
    <dgm:pt modelId="{FDF9B66A-E2A4-4B3E-9C0C-0A023A8EBF8A}" type="pres">
      <dgm:prSet presAssocID="{81FC7A6C-2B6F-4964-89CF-C0000B6D6B6E}" presName="parTx" presStyleLbl="revTx" presStyleIdx="1" presStyleCnt="4">
        <dgm:presLayoutVars>
          <dgm:chMax val="0"/>
          <dgm:chPref val="0"/>
        </dgm:presLayoutVars>
      </dgm:prSet>
      <dgm:spPr/>
    </dgm:pt>
    <dgm:pt modelId="{FA89A3ED-06BE-4E19-8CC4-18C341B03C58}" type="pres">
      <dgm:prSet presAssocID="{BD966623-A496-4F89-84CD-9D3AC00E7DBB}" presName="sibTrans" presStyleCnt="0"/>
      <dgm:spPr/>
    </dgm:pt>
    <dgm:pt modelId="{DDF77742-7FF2-48AA-857F-70ACAFA5FF1E}" type="pres">
      <dgm:prSet presAssocID="{0DD1BFFB-00AD-4962-8D95-CFB7E28CBB72}" presName="compNode" presStyleCnt="0"/>
      <dgm:spPr/>
    </dgm:pt>
    <dgm:pt modelId="{B655A14D-E748-49A4-9C4A-4630590DCA40}" type="pres">
      <dgm:prSet presAssocID="{0DD1BFFB-00AD-4962-8D95-CFB7E28CBB72}" presName="bgRect" presStyleLbl="bgShp" presStyleIdx="2" presStyleCnt="4"/>
      <dgm:spPr>
        <a:solidFill>
          <a:schemeClr val="tx2">
            <a:lumMod val="10000"/>
          </a:schemeClr>
        </a:solidFill>
      </dgm:spPr>
    </dgm:pt>
    <dgm:pt modelId="{B24C707D-11B0-4E4E-896B-6CD89437CFE4}" type="pres">
      <dgm:prSet presAssocID="{0DD1BFFB-00AD-4962-8D95-CFB7E28CBB7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stle scene"/>
        </a:ext>
      </dgm:extLst>
    </dgm:pt>
    <dgm:pt modelId="{6D8772BD-6CF5-40E0-AC53-C17AF89ADDDC}" type="pres">
      <dgm:prSet presAssocID="{0DD1BFFB-00AD-4962-8D95-CFB7E28CBB72}" presName="spaceRect" presStyleCnt="0"/>
      <dgm:spPr/>
    </dgm:pt>
    <dgm:pt modelId="{D85D8D6B-F4A2-413D-9F8B-9CA6ED30D52C}" type="pres">
      <dgm:prSet presAssocID="{0DD1BFFB-00AD-4962-8D95-CFB7E28CBB72}" presName="parTx" presStyleLbl="revTx" presStyleIdx="2" presStyleCnt="4">
        <dgm:presLayoutVars>
          <dgm:chMax val="0"/>
          <dgm:chPref val="0"/>
        </dgm:presLayoutVars>
      </dgm:prSet>
      <dgm:spPr/>
    </dgm:pt>
    <dgm:pt modelId="{02BF1B08-1C6C-4D4D-877C-C5D6E363785F}" type="pres">
      <dgm:prSet presAssocID="{C834A2FD-0DE1-44A6-9087-45F710E09EC6}" presName="sibTrans" presStyleCnt="0"/>
      <dgm:spPr/>
    </dgm:pt>
    <dgm:pt modelId="{E5BC43E5-B8EE-48DE-821F-E237BCB11C20}" type="pres">
      <dgm:prSet presAssocID="{D34DDCCC-CEC0-428C-A387-D814694F57E3}" presName="compNode" presStyleCnt="0"/>
      <dgm:spPr/>
    </dgm:pt>
    <dgm:pt modelId="{DA6CCC18-C0A6-423A-BA59-6DCE245C9C2E}" type="pres">
      <dgm:prSet presAssocID="{D34DDCCC-CEC0-428C-A387-D814694F57E3}" presName="bgRect" presStyleLbl="bgShp" presStyleIdx="3" presStyleCnt="4" custLinFactNeighborX="4248" custLinFactNeighborY="2261"/>
      <dgm:spPr>
        <a:solidFill>
          <a:schemeClr val="tx2">
            <a:lumMod val="10000"/>
          </a:schemeClr>
        </a:solidFill>
      </dgm:spPr>
    </dgm:pt>
    <dgm:pt modelId="{88C0FB4D-B33E-4DB3-920E-3809C6C34A73}" type="pres">
      <dgm:prSet presAssocID="{D34DDCCC-CEC0-428C-A387-D814694F57E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ss Pieces"/>
        </a:ext>
      </dgm:extLst>
    </dgm:pt>
    <dgm:pt modelId="{F34541B3-4CD6-4DA9-A7B4-F5D2201D9224}" type="pres">
      <dgm:prSet presAssocID="{D34DDCCC-CEC0-428C-A387-D814694F57E3}" presName="spaceRect" presStyleCnt="0"/>
      <dgm:spPr/>
    </dgm:pt>
    <dgm:pt modelId="{189100D5-8FC9-4E87-9465-BA2C47031ACF}" type="pres">
      <dgm:prSet presAssocID="{D34DDCCC-CEC0-428C-A387-D814694F57E3}" presName="parTx" presStyleLbl="revTx" presStyleIdx="3" presStyleCnt="4">
        <dgm:presLayoutVars>
          <dgm:chMax val="0"/>
          <dgm:chPref val="0"/>
        </dgm:presLayoutVars>
      </dgm:prSet>
      <dgm:spPr/>
    </dgm:pt>
  </dgm:ptLst>
  <dgm:cxnLst>
    <dgm:cxn modelId="{1D2BA527-4D0C-43A2-AA70-64D307AEB8B8}" srcId="{15B8ABCE-1435-4010-9D4F-C869029D86FD}" destId="{81FC7A6C-2B6F-4964-89CF-C0000B6D6B6E}" srcOrd="1" destOrd="0" parTransId="{8892AB63-4BE4-4F4F-94DB-5939F561C346}" sibTransId="{BD966623-A496-4F89-84CD-9D3AC00E7DBB}"/>
    <dgm:cxn modelId="{5D5F4E33-8A3F-4623-80DB-F89A11530B2C}" type="presOf" srcId="{F173BB85-ADBB-4AED-933D-9249CF158939}" destId="{1F4D76D7-54DE-4D70-8411-83F54BE4A560}" srcOrd="0" destOrd="0" presId="urn:microsoft.com/office/officeart/2018/2/layout/IconVerticalSolidList"/>
    <dgm:cxn modelId="{EFE3CC61-1C1B-485C-B1CF-5D08D01A1A07}" type="presOf" srcId="{D34DDCCC-CEC0-428C-A387-D814694F57E3}" destId="{189100D5-8FC9-4E87-9465-BA2C47031ACF}" srcOrd="0" destOrd="0" presId="urn:microsoft.com/office/officeart/2018/2/layout/IconVerticalSolidList"/>
    <dgm:cxn modelId="{4E838A51-0FDF-48A5-BB2F-2955AFBE2D44}" srcId="{15B8ABCE-1435-4010-9D4F-C869029D86FD}" destId="{F173BB85-ADBB-4AED-933D-9249CF158939}" srcOrd="0" destOrd="0" parTransId="{CB4FA869-2280-4E63-8066-9CC1F4658D38}" sibTransId="{32188A8E-252E-42BD-A77B-8FE63D2189E1}"/>
    <dgm:cxn modelId="{181A1D53-B7F8-4C92-A784-943BBE78AFFF}" srcId="{15B8ABCE-1435-4010-9D4F-C869029D86FD}" destId="{0DD1BFFB-00AD-4962-8D95-CFB7E28CBB72}" srcOrd="2" destOrd="0" parTransId="{3726324B-4610-4499-91FF-4B3CF13FAE1B}" sibTransId="{C834A2FD-0DE1-44A6-9087-45F710E09EC6}"/>
    <dgm:cxn modelId="{949BEEB7-CDC1-4FF4-927B-24A6DE4FA51B}" type="presOf" srcId="{0DD1BFFB-00AD-4962-8D95-CFB7E28CBB72}" destId="{D85D8D6B-F4A2-413D-9F8B-9CA6ED30D52C}" srcOrd="0" destOrd="0" presId="urn:microsoft.com/office/officeart/2018/2/layout/IconVerticalSolidList"/>
    <dgm:cxn modelId="{B3D0B2C2-7073-4C69-BF26-09C36767195C}" type="presOf" srcId="{15B8ABCE-1435-4010-9D4F-C869029D86FD}" destId="{7D6A2FAD-DE9B-4E39-B466-FF0236ECCB71}" srcOrd="0" destOrd="0" presId="urn:microsoft.com/office/officeart/2018/2/layout/IconVerticalSolidList"/>
    <dgm:cxn modelId="{A4AD7EDA-4A88-4F29-846B-318B89739CC0}" srcId="{15B8ABCE-1435-4010-9D4F-C869029D86FD}" destId="{D34DDCCC-CEC0-428C-A387-D814694F57E3}" srcOrd="3" destOrd="0" parTransId="{FB1ED8BA-5ECF-49E5-B90A-35AE6E3B866B}" sibTransId="{A3EBDF40-6967-46F9-976A-842B41C9AE3B}"/>
    <dgm:cxn modelId="{EE4F7BE2-5C3D-4AFF-9CD3-34141B6741B9}" type="presOf" srcId="{81FC7A6C-2B6F-4964-89CF-C0000B6D6B6E}" destId="{FDF9B66A-E2A4-4B3E-9C0C-0A023A8EBF8A}" srcOrd="0" destOrd="0" presId="urn:microsoft.com/office/officeart/2018/2/layout/IconVerticalSolidList"/>
    <dgm:cxn modelId="{982AF9C1-EBAB-41F2-98F8-BC7042983A5D}" type="presParOf" srcId="{7D6A2FAD-DE9B-4E39-B466-FF0236ECCB71}" destId="{BF01C972-45D6-408F-AC13-A04EC1832694}" srcOrd="0" destOrd="0" presId="urn:microsoft.com/office/officeart/2018/2/layout/IconVerticalSolidList"/>
    <dgm:cxn modelId="{79C8038E-A45E-41A2-A817-3F36B2C6F74E}" type="presParOf" srcId="{BF01C972-45D6-408F-AC13-A04EC1832694}" destId="{2385EE17-D3D3-431B-B7BB-629BC7E4A958}" srcOrd="0" destOrd="0" presId="urn:microsoft.com/office/officeart/2018/2/layout/IconVerticalSolidList"/>
    <dgm:cxn modelId="{B6E06912-C348-4BE7-AE2D-84C87D462664}" type="presParOf" srcId="{BF01C972-45D6-408F-AC13-A04EC1832694}" destId="{27AB783B-0E1B-4DE2-9376-B5DFEF5EEC89}" srcOrd="1" destOrd="0" presId="urn:microsoft.com/office/officeart/2018/2/layout/IconVerticalSolidList"/>
    <dgm:cxn modelId="{8A8CC997-6052-435F-A0CE-3C4D7E0B9BF4}" type="presParOf" srcId="{BF01C972-45D6-408F-AC13-A04EC1832694}" destId="{0CE2972D-8493-44C5-AF99-661E6AFD785B}" srcOrd="2" destOrd="0" presId="urn:microsoft.com/office/officeart/2018/2/layout/IconVerticalSolidList"/>
    <dgm:cxn modelId="{B6187D54-3D2F-4E9D-9710-EA3055352690}" type="presParOf" srcId="{BF01C972-45D6-408F-AC13-A04EC1832694}" destId="{1F4D76D7-54DE-4D70-8411-83F54BE4A560}" srcOrd="3" destOrd="0" presId="urn:microsoft.com/office/officeart/2018/2/layout/IconVerticalSolidList"/>
    <dgm:cxn modelId="{28EFCA1F-6CF6-4E7C-9D72-F33D4004C12A}" type="presParOf" srcId="{7D6A2FAD-DE9B-4E39-B466-FF0236ECCB71}" destId="{607206BE-6901-4306-A1FB-C93D1C5F38D5}" srcOrd="1" destOrd="0" presId="urn:microsoft.com/office/officeart/2018/2/layout/IconVerticalSolidList"/>
    <dgm:cxn modelId="{AC53C088-26D5-4F96-91BB-8215E3E3BA15}" type="presParOf" srcId="{7D6A2FAD-DE9B-4E39-B466-FF0236ECCB71}" destId="{E8C50E7C-1D46-4590-8C44-936A81623E5F}" srcOrd="2" destOrd="0" presId="urn:microsoft.com/office/officeart/2018/2/layout/IconVerticalSolidList"/>
    <dgm:cxn modelId="{58F8536A-BCF5-4EF0-BBB7-B02A7BF90447}" type="presParOf" srcId="{E8C50E7C-1D46-4590-8C44-936A81623E5F}" destId="{D8419D5B-42F4-4B1E-864A-299A56B7BF64}" srcOrd="0" destOrd="0" presId="urn:microsoft.com/office/officeart/2018/2/layout/IconVerticalSolidList"/>
    <dgm:cxn modelId="{3B2B267F-0B8E-4AB2-A02A-037E154453B8}" type="presParOf" srcId="{E8C50E7C-1D46-4590-8C44-936A81623E5F}" destId="{2B375E57-76A4-4E3D-B5CE-F0408D3288D3}" srcOrd="1" destOrd="0" presId="urn:microsoft.com/office/officeart/2018/2/layout/IconVerticalSolidList"/>
    <dgm:cxn modelId="{C8006C1E-44F5-45E9-8268-0AB47DD11C7F}" type="presParOf" srcId="{E8C50E7C-1D46-4590-8C44-936A81623E5F}" destId="{7613FD2A-811F-45EA-96EC-D6C85BE5D1D0}" srcOrd="2" destOrd="0" presId="urn:microsoft.com/office/officeart/2018/2/layout/IconVerticalSolidList"/>
    <dgm:cxn modelId="{C0B0CC2A-CDBA-4E21-894C-5939D861A7D0}" type="presParOf" srcId="{E8C50E7C-1D46-4590-8C44-936A81623E5F}" destId="{FDF9B66A-E2A4-4B3E-9C0C-0A023A8EBF8A}" srcOrd="3" destOrd="0" presId="urn:microsoft.com/office/officeart/2018/2/layout/IconVerticalSolidList"/>
    <dgm:cxn modelId="{A646A23B-7526-4277-AC16-BD1B337FAB2D}" type="presParOf" srcId="{7D6A2FAD-DE9B-4E39-B466-FF0236ECCB71}" destId="{FA89A3ED-06BE-4E19-8CC4-18C341B03C58}" srcOrd="3" destOrd="0" presId="urn:microsoft.com/office/officeart/2018/2/layout/IconVerticalSolidList"/>
    <dgm:cxn modelId="{89D9D694-9AE1-4D4A-A50C-3F741E9EDD00}" type="presParOf" srcId="{7D6A2FAD-DE9B-4E39-B466-FF0236ECCB71}" destId="{DDF77742-7FF2-48AA-857F-70ACAFA5FF1E}" srcOrd="4" destOrd="0" presId="urn:microsoft.com/office/officeart/2018/2/layout/IconVerticalSolidList"/>
    <dgm:cxn modelId="{8ADB4934-3775-4195-893E-B0F2A96AAC66}" type="presParOf" srcId="{DDF77742-7FF2-48AA-857F-70ACAFA5FF1E}" destId="{B655A14D-E748-49A4-9C4A-4630590DCA40}" srcOrd="0" destOrd="0" presId="urn:microsoft.com/office/officeart/2018/2/layout/IconVerticalSolidList"/>
    <dgm:cxn modelId="{946D9A24-C805-4C05-B779-E307BD1513A2}" type="presParOf" srcId="{DDF77742-7FF2-48AA-857F-70ACAFA5FF1E}" destId="{B24C707D-11B0-4E4E-896B-6CD89437CFE4}" srcOrd="1" destOrd="0" presId="urn:microsoft.com/office/officeart/2018/2/layout/IconVerticalSolidList"/>
    <dgm:cxn modelId="{A8554796-EE97-4DA7-B8AC-F0CC451974EC}" type="presParOf" srcId="{DDF77742-7FF2-48AA-857F-70ACAFA5FF1E}" destId="{6D8772BD-6CF5-40E0-AC53-C17AF89ADDDC}" srcOrd="2" destOrd="0" presId="urn:microsoft.com/office/officeart/2018/2/layout/IconVerticalSolidList"/>
    <dgm:cxn modelId="{4A597C8C-BB46-4510-93DF-880A9CE5B8E7}" type="presParOf" srcId="{DDF77742-7FF2-48AA-857F-70ACAFA5FF1E}" destId="{D85D8D6B-F4A2-413D-9F8B-9CA6ED30D52C}" srcOrd="3" destOrd="0" presId="urn:microsoft.com/office/officeart/2018/2/layout/IconVerticalSolidList"/>
    <dgm:cxn modelId="{B88723B4-B3B5-4080-B133-BC135CE79EBE}" type="presParOf" srcId="{7D6A2FAD-DE9B-4E39-B466-FF0236ECCB71}" destId="{02BF1B08-1C6C-4D4D-877C-C5D6E363785F}" srcOrd="5" destOrd="0" presId="urn:microsoft.com/office/officeart/2018/2/layout/IconVerticalSolidList"/>
    <dgm:cxn modelId="{44AC2C28-533F-4AA6-B051-03D160430153}" type="presParOf" srcId="{7D6A2FAD-DE9B-4E39-B466-FF0236ECCB71}" destId="{E5BC43E5-B8EE-48DE-821F-E237BCB11C20}" srcOrd="6" destOrd="0" presId="urn:microsoft.com/office/officeart/2018/2/layout/IconVerticalSolidList"/>
    <dgm:cxn modelId="{9E102C47-CFF7-4089-AAB2-224474EAE497}" type="presParOf" srcId="{E5BC43E5-B8EE-48DE-821F-E237BCB11C20}" destId="{DA6CCC18-C0A6-423A-BA59-6DCE245C9C2E}" srcOrd="0" destOrd="0" presId="urn:microsoft.com/office/officeart/2018/2/layout/IconVerticalSolidList"/>
    <dgm:cxn modelId="{CE5EDDEC-85DB-4534-BCF5-2876249BDC5E}" type="presParOf" srcId="{E5BC43E5-B8EE-48DE-821F-E237BCB11C20}" destId="{88C0FB4D-B33E-4DB3-920E-3809C6C34A73}" srcOrd="1" destOrd="0" presId="urn:microsoft.com/office/officeart/2018/2/layout/IconVerticalSolidList"/>
    <dgm:cxn modelId="{C30453F5-3F2D-4121-9948-2B42F9DDEC9C}" type="presParOf" srcId="{E5BC43E5-B8EE-48DE-821F-E237BCB11C20}" destId="{F34541B3-4CD6-4DA9-A7B4-F5D2201D9224}" srcOrd="2" destOrd="0" presId="urn:microsoft.com/office/officeart/2018/2/layout/IconVerticalSolidList"/>
    <dgm:cxn modelId="{2E852F22-467A-4740-BE8E-D4118EA059A6}" type="presParOf" srcId="{E5BC43E5-B8EE-48DE-821F-E237BCB11C20}" destId="{189100D5-8FC9-4E87-9465-BA2C47031AC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85EE17-D3D3-431B-B7BB-629BC7E4A958}">
      <dsp:nvSpPr>
        <dsp:cNvPr id="0" name=""/>
        <dsp:cNvSpPr/>
      </dsp:nvSpPr>
      <dsp:spPr>
        <a:xfrm>
          <a:off x="0" y="2312"/>
          <a:ext cx="6269038" cy="1172105"/>
        </a:xfrm>
        <a:prstGeom prst="roundRect">
          <a:avLst>
            <a:gd name="adj" fmla="val 10000"/>
          </a:avLst>
        </a:prstGeom>
        <a:solidFill>
          <a:schemeClr val="tx2">
            <a:lumMod val="10000"/>
          </a:schemeClr>
        </a:solidFill>
        <a:ln>
          <a:noFill/>
        </a:ln>
        <a:effectLst/>
      </dsp:spPr>
      <dsp:style>
        <a:lnRef idx="0">
          <a:scrgbClr r="0" g="0" b="0"/>
        </a:lnRef>
        <a:fillRef idx="1">
          <a:scrgbClr r="0" g="0" b="0"/>
        </a:fillRef>
        <a:effectRef idx="0">
          <a:scrgbClr r="0" g="0" b="0"/>
        </a:effectRef>
        <a:fontRef idx="minor"/>
      </dsp:style>
    </dsp:sp>
    <dsp:sp modelId="{27AB783B-0E1B-4DE2-9376-B5DFEF5EEC89}">
      <dsp:nvSpPr>
        <dsp:cNvPr id="0" name=""/>
        <dsp:cNvSpPr/>
      </dsp:nvSpPr>
      <dsp:spPr>
        <a:xfrm>
          <a:off x="354561" y="266036"/>
          <a:ext cx="644657" cy="6446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4D76D7-54DE-4D70-8411-83F54BE4A560}">
      <dsp:nvSpPr>
        <dsp:cNvPr id="0" name=""/>
        <dsp:cNvSpPr/>
      </dsp:nvSpPr>
      <dsp:spPr>
        <a:xfrm>
          <a:off x="1353781" y="2312"/>
          <a:ext cx="4915256" cy="1172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048" tIns="124048" rIns="124048" bIns="124048" numCol="1" spcCol="1270" anchor="ctr" anchorCtr="0">
          <a:noAutofit/>
        </a:bodyPr>
        <a:lstStyle/>
        <a:p>
          <a:pPr marL="0" lvl="0" indent="0" algn="l" defTabSz="755650">
            <a:lnSpc>
              <a:spcPct val="100000"/>
            </a:lnSpc>
            <a:spcBef>
              <a:spcPct val="0"/>
            </a:spcBef>
            <a:spcAft>
              <a:spcPct val="35000"/>
            </a:spcAft>
            <a:buNone/>
          </a:pPr>
          <a:r>
            <a:rPr lang="en-US" sz="1700" kern="1200" dirty="0">
              <a:latin typeface="Times New Roman" panose="02020603050405020304" pitchFamily="18" charset="0"/>
              <a:cs typeface="Times New Roman" panose="02020603050405020304" pitchFamily="18" charset="0"/>
            </a:rPr>
            <a:t>We just count the content that is found on the board, so the initial measurement function is very naive. </a:t>
          </a:r>
        </a:p>
      </dsp:txBody>
      <dsp:txXfrm>
        <a:off x="1353781" y="2312"/>
        <a:ext cx="4915256" cy="1172105"/>
      </dsp:txXfrm>
    </dsp:sp>
    <dsp:sp modelId="{D8419D5B-42F4-4B1E-864A-299A56B7BF64}">
      <dsp:nvSpPr>
        <dsp:cNvPr id="0" name=""/>
        <dsp:cNvSpPr/>
      </dsp:nvSpPr>
      <dsp:spPr>
        <a:xfrm>
          <a:off x="0" y="1467444"/>
          <a:ext cx="6269038" cy="1172105"/>
        </a:xfrm>
        <a:prstGeom prst="roundRect">
          <a:avLst>
            <a:gd name="adj" fmla="val 10000"/>
          </a:avLst>
        </a:prstGeom>
        <a:solidFill>
          <a:schemeClr val="tx2">
            <a:lumMod val="10000"/>
          </a:schemeClr>
        </a:solidFill>
        <a:ln>
          <a:noFill/>
        </a:ln>
        <a:effectLst/>
      </dsp:spPr>
      <dsp:style>
        <a:lnRef idx="0">
          <a:scrgbClr r="0" g="0" b="0"/>
        </a:lnRef>
        <a:fillRef idx="1">
          <a:scrgbClr r="0" g="0" b="0"/>
        </a:fillRef>
        <a:effectRef idx="0">
          <a:scrgbClr r="0" g="0" b="0"/>
        </a:effectRef>
        <a:fontRef idx="minor"/>
      </dsp:style>
    </dsp:sp>
    <dsp:sp modelId="{2B375E57-76A4-4E3D-B5CE-F0408D3288D3}">
      <dsp:nvSpPr>
        <dsp:cNvPr id="0" name=""/>
        <dsp:cNvSpPr/>
      </dsp:nvSpPr>
      <dsp:spPr>
        <a:xfrm>
          <a:off x="354561" y="1731167"/>
          <a:ext cx="644657" cy="6446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9B66A-E2A4-4B3E-9C0C-0A023A8EBF8A}">
      <dsp:nvSpPr>
        <dsp:cNvPr id="0" name=""/>
        <dsp:cNvSpPr/>
      </dsp:nvSpPr>
      <dsp:spPr>
        <a:xfrm>
          <a:off x="1353781" y="1467444"/>
          <a:ext cx="4915256" cy="1172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048" tIns="124048" rIns="124048" bIns="124048" numCol="1" spcCol="1270" anchor="ctr" anchorCtr="0">
          <a:noAutofit/>
        </a:bodyPr>
        <a:lstStyle/>
        <a:p>
          <a:pPr marL="0" lvl="0" indent="0" algn="l" defTabSz="755650">
            <a:lnSpc>
              <a:spcPct val="100000"/>
            </a:lnSpc>
            <a:spcBef>
              <a:spcPct val="0"/>
            </a:spcBef>
            <a:spcAft>
              <a:spcPct val="35000"/>
            </a:spcAft>
            <a:buNone/>
          </a:pPr>
          <a:r>
            <a:rPr lang="en-US" sz="1700" kern="1200" dirty="0">
              <a:latin typeface="Times New Roman" panose="02020603050405020304" pitchFamily="18" charset="0"/>
              <a:cs typeface="Times New Roman" panose="02020603050405020304" pitchFamily="18" charset="0"/>
            </a:rPr>
            <a:t>To boost this, we have a dimension that considers the location of the pieces in the assessment. </a:t>
          </a:r>
        </a:p>
      </dsp:txBody>
      <dsp:txXfrm>
        <a:off x="1353781" y="1467444"/>
        <a:ext cx="4915256" cy="1172105"/>
      </dsp:txXfrm>
    </dsp:sp>
    <dsp:sp modelId="{B655A14D-E748-49A4-9C4A-4630590DCA40}">
      <dsp:nvSpPr>
        <dsp:cNvPr id="0" name=""/>
        <dsp:cNvSpPr/>
      </dsp:nvSpPr>
      <dsp:spPr>
        <a:xfrm>
          <a:off x="0" y="2932575"/>
          <a:ext cx="6269038" cy="1172105"/>
        </a:xfrm>
        <a:prstGeom prst="roundRect">
          <a:avLst>
            <a:gd name="adj" fmla="val 10000"/>
          </a:avLst>
        </a:prstGeom>
        <a:solidFill>
          <a:schemeClr val="tx2">
            <a:lumMod val="10000"/>
          </a:schemeClr>
        </a:solidFill>
        <a:ln>
          <a:noFill/>
        </a:ln>
        <a:effectLst/>
      </dsp:spPr>
      <dsp:style>
        <a:lnRef idx="0">
          <a:scrgbClr r="0" g="0" b="0"/>
        </a:lnRef>
        <a:fillRef idx="1">
          <a:scrgbClr r="0" g="0" b="0"/>
        </a:fillRef>
        <a:effectRef idx="0">
          <a:scrgbClr r="0" g="0" b="0"/>
        </a:effectRef>
        <a:fontRef idx="minor"/>
      </dsp:style>
    </dsp:sp>
    <dsp:sp modelId="{B24C707D-11B0-4E4E-896B-6CD89437CFE4}">
      <dsp:nvSpPr>
        <dsp:cNvPr id="0" name=""/>
        <dsp:cNvSpPr/>
      </dsp:nvSpPr>
      <dsp:spPr>
        <a:xfrm>
          <a:off x="354561" y="3196299"/>
          <a:ext cx="644657" cy="6446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5D8D6B-F4A2-413D-9F8B-9CA6ED30D52C}">
      <dsp:nvSpPr>
        <dsp:cNvPr id="0" name=""/>
        <dsp:cNvSpPr/>
      </dsp:nvSpPr>
      <dsp:spPr>
        <a:xfrm>
          <a:off x="1353781" y="2932575"/>
          <a:ext cx="4915256" cy="1172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048" tIns="124048" rIns="124048" bIns="124048" numCol="1" spcCol="1270" anchor="ctr" anchorCtr="0">
          <a:noAutofit/>
        </a:bodyPr>
        <a:lstStyle/>
        <a:p>
          <a:pPr marL="0" lvl="0" indent="0" algn="l" defTabSz="755650">
            <a:lnSpc>
              <a:spcPct val="100000"/>
            </a:lnSpc>
            <a:spcBef>
              <a:spcPct val="0"/>
            </a:spcBef>
            <a:spcAft>
              <a:spcPct val="35000"/>
            </a:spcAft>
            <a:buNone/>
          </a:pPr>
          <a:r>
            <a:rPr lang="en-US" sz="1700" kern="1200" dirty="0">
              <a:latin typeface="Times New Roman" panose="02020603050405020304" pitchFamily="18" charset="0"/>
              <a:cs typeface="Times New Roman" panose="02020603050405020304" pitchFamily="18" charset="0"/>
            </a:rPr>
            <a:t>A knight in the middle of the board, for example, is stronger than a knight on the board's edge (because it has more choices and therefore is more active).</a:t>
          </a:r>
        </a:p>
      </dsp:txBody>
      <dsp:txXfrm>
        <a:off x="1353781" y="2932575"/>
        <a:ext cx="4915256" cy="1172105"/>
      </dsp:txXfrm>
    </dsp:sp>
    <dsp:sp modelId="{DA6CCC18-C0A6-423A-BA59-6DCE245C9C2E}">
      <dsp:nvSpPr>
        <dsp:cNvPr id="0" name=""/>
        <dsp:cNvSpPr/>
      </dsp:nvSpPr>
      <dsp:spPr>
        <a:xfrm>
          <a:off x="0" y="4400019"/>
          <a:ext cx="6269038" cy="1172105"/>
        </a:xfrm>
        <a:prstGeom prst="roundRect">
          <a:avLst>
            <a:gd name="adj" fmla="val 10000"/>
          </a:avLst>
        </a:prstGeom>
        <a:solidFill>
          <a:schemeClr val="tx2">
            <a:lumMod val="10000"/>
          </a:schemeClr>
        </a:solidFill>
        <a:ln>
          <a:noFill/>
        </a:ln>
        <a:effectLst/>
      </dsp:spPr>
      <dsp:style>
        <a:lnRef idx="0">
          <a:scrgbClr r="0" g="0" b="0"/>
        </a:lnRef>
        <a:fillRef idx="1">
          <a:scrgbClr r="0" g="0" b="0"/>
        </a:fillRef>
        <a:effectRef idx="0">
          <a:scrgbClr r="0" g="0" b="0"/>
        </a:effectRef>
        <a:fontRef idx="minor"/>
      </dsp:style>
    </dsp:sp>
    <dsp:sp modelId="{88C0FB4D-B33E-4DB3-920E-3809C6C34A73}">
      <dsp:nvSpPr>
        <dsp:cNvPr id="0" name=""/>
        <dsp:cNvSpPr/>
      </dsp:nvSpPr>
      <dsp:spPr>
        <a:xfrm>
          <a:off x="354561" y="4661430"/>
          <a:ext cx="644657" cy="6446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9100D5-8FC9-4E87-9465-BA2C47031ACF}">
      <dsp:nvSpPr>
        <dsp:cNvPr id="0" name=""/>
        <dsp:cNvSpPr/>
      </dsp:nvSpPr>
      <dsp:spPr>
        <a:xfrm>
          <a:off x="1353781" y="4397707"/>
          <a:ext cx="4915256" cy="1172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048" tIns="124048" rIns="124048" bIns="124048" numCol="1" spcCol="1270" anchor="ctr" anchorCtr="0">
          <a:noAutofit/>
        </a:bodyPr>
        <a:lstStyle/>
        <a:p>
          <a:pPr marL="0" lvl="0" indent="0" algn="l" defTabSz="755650">
            <a:lnSpc>
              <a:spcPct val="100000"/>
            </a:lnSpc>
            <a:spcBef>
              <a:spcPct val="0"/>
            </a:spcBef>
            <a:spcAft>
              <a:spcPct val="35000"/>
            </a:spcAft>
            <a:buNone/>
          </a:pPr>
          <a:r>
            <a:rPr lang="en-US" sz="1700" kern="1200" dirty="0">
              <a:latin typeface="Times New Roman" panose="02020603050405020304" pitchFamily="18" charset="0"/>
              <a:cs typeface="Times New Roman" panose="02020603050405020304" pitchFamily="18" charset="0"/>
            </a:rPr>
            <a:t>With the next enhancement, we begin to get an algorithm that plays some “decent” chess, at least from the perspective of a casual player.</a:t>
          </a:r>
        </a:p>
      </dsp:txBody>
      <dsp:txXfrm>
        <a:off x="1353781" y="4397707"/>
        <a:ext cx="4915256" cy="117210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07CF9C-6515-9E48-A779-037560F47797}" type="datetimeFigureOut">
              <a:rPr lang="en-US" smtClean="0"/>
              <a:t>4/4/2021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85A15C-93E2-F040-B9B5-7FEEF9327D29}" type="slidenum">
              <a:rPr lang="en-US" smtClean="0"/>
              <a:t>‹#›</a:t>
            </a:fld>
            <a:endParaRPr lang="en-US"/>
          </a:p>
        </p:txBody>
      </p:sp>
    </p:spTree>
    <p:extLst>
      <p:ext uri="{BB962C8B-B14F-4D97-AF65-F5344CB8AC3E}">
        <p14:creationId xmlns:p14="http://schemas.microsoft.com/office/powerpoint/2010/main" val="17345694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5A15C-93E2-F040-B9B5-7FEEF9327D29}" type="slidenum">
              <a:rPr lang="en-US" smtClean="0"/>
              <a:t>1</a:t>
            </a:fld>
            <a:endParaRPr lang="en-US"/>
          </a:p>
        </p:txBody>
      </p:sp>
    </p:spTree>
    <p:extLst>
      <p:ext uri="{BB962C8B-B14F-4D97-AF65-F5344CB8AC3E}">
        <p14:creationId xmlns:p14="http://schemas.microsoft.com/office/powerpoint/2010/main" val="333576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885A15C-93E2-F040-B9B5-7FEEF9327D29}" type="slidenum">
              <a:rPr lang="en-US" smtClean="0"/>
              <a:t>3</a:t>
            </a:fld>
            <a:endParaRPr lang="en-US"/>
          </a:p>
        </p:txBody>
      </p:sp>
    </p:spTree>
    <p:extLst>
      <p:ext uri="{BB962C8B-B14F-4D97-AF65-F5344CB8AC3E}">
        <p14:creationId xmlns:p14="http://schemas.microsoft.com/office/powerpoint/2010/main" val="315421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885A15C-93E2-F040-B9B5-7FEEF9327D29}" type="slidenum">
              <a:rPr lang="en-US" smtClean="0"/>
              <a:t>8</a:t>
            </a:fld>
            <a:endParaRPr lang="en-US"/>
          </a:p>
        </p:txBody>
      </p:sp>
    </p:spTree>
    <p:extLst>
      <p:ext uri="{BB962C8B-B14F-4D97-AF65-F5344CB8AC3E}">
        <p14:creationId xmlns:p14="http://schemas.microsoft.com/office/powerpoint/2010/main" val="1273932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885A15C-93E2-F040-B9B5-7FEEF9327D29}" type="slidenum">
              <a:rPr lang="en-US" smtClean="0"/>
              <a:t>10</a:t>
            </a:fld>
            <a:endParaRPr lang="en-US"/>
          </a:p>
        </p:txBody>
      </p:sp>
    </p:spTree>
    <p:extLst>
      <p:ext uri="{BB962C8B-B14F-4D97-AF65-F5344CB8AC3E}">
        <p14:creationId xmlns:p14="http://schemas.microsoft.com/office/powerpoint/2010/main" val="2365370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F7E94-BE02-9A45-9062-1449FB0E45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6650E84-FCA6-BF46-947F-0E37FDBD20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9436B4-1720-2548-BCE3-CC2568995FDB}"/>
              </a:ext>
            </a:extLst>
          </p:cNvPr>
          <p:cNvSpPr>
            <a:spLocks noGrp="1"/>
          </p:cNvSpPr>
          <p:nvPr>
            <p:ph type="dt" sz="half" idx="10"/>
          </p:nvPr>
        </p:nvSpPr>
        <p:spPr>
          <a:xfrm>
            <a:off x="838200" y="6356350"/>
            <a:ext cx="2743200" cy="365125"/>
          </a:xfrm>
          <a:prstGeom prst="rect">
            <a:avLst/>
          </a:prstGeom>
        </p:spPr>
        <p:txBody>
          <a:bodyPr/>
          <a:lstStyle/>
          <a:p>
            <a:fld id="{888FA1EE-A4F6-CB48-8E0A-9173DF6BA0D0}" type="datetimeFigureOut">
              <a:rPr lang="en-US" smtClean="0"/>
              <a:t>4/4/2021</a:t>
            </a:fld>
            <a:endParaRPr lang="en-US"/>
          </a:p>
        </p:txBody>
      </p:sp>
      <p:sp>
        <p:nvSpPr>
          <p:cNvPr id="5" name="Footer Placeholder 4">
            <a:extLst>
              <a:ext uri="{FF2B5EF4-FFF2-40B4-BE49-F238E27FC236}">
                <a16:creationId xmlns:a16="http://schemas.microsoft.com/office/drawing/2014/main" id="{CB98079D-0BF4-CD44-B92A-489A2C415B4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3D7B34F-B4A6-AC47-A86D-866C0E2385F7}"/>
              </a:ext>
            </a:extLst>
          </p:cNvPr>
          <p:cNvSpPr>
            <a:spLocks noGrp="1"/>
          </p:cNvSpPr>
          <p:nvPr>
            <p:ph type="sldNum" sz="quarter" idx="12"/>
          </p:nvPr>
        </p:nvSpPr>
        <p:spPr>
          <a:xfrm>
            <a:off x="8610600" y="6356350"/>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1173091297"/>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03D7-DD00-0748-8FFA-B2BC03BCA1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12826A-88C3-5743-B64C-B07D2BE58A9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33BF11-5B50-CC4B-AA5F-9AF20D6D168B}"/>
              </a:ext>
            </a:extLst>
          </p:cNvPr>
          <p:cNvSpPr>
            <a:spLocks noGrp="1"/>
          </p:cNvSpPr>
          <p:nvPr>
            <p:ph type="dt" sz="half" idx="10"/>
          </p:nvPr>
        </p:nvSpPr>
        <p:spPr>
          <a:xfrm>
            <a:off x="838200" y="6356350"/>
            <a:ext cx="2743200" cy="365125"/>
          </a:xfrm>
          <a:prstGeom prst="rect">
            <a:avLst/>
          </a:prstGeom>
        </p:spPr>
        <p:txBody>
          <a:bodyPr/>
          <a:lstStyle/>
          <a:p>
            <a:fld id="{888FA1EE-A4F6-CB48-8E0A-9173DF6BA0D0}" type="datetimeFigureOut">
              <a:rPr lang="en-US" smtClean="0"/>
              <a:t>4/4/2021</a:t>
            </a:fld>
            <a:endParaRPr lang="en-US"/>
          </a:p>
        </p:txBody>
      </p:sp>
      <p:sp>
        <p:nvSpPr>
          <p:cNvPr id="5" name="Footer Placeholder 4">
            <a:extLst>
              <a:ext uri="{FF2B5EF4-FFF2-40B4-BE49-F238E27FC236}">
                <a16:creationId xmlns:a16="http://schemas.microsoft.com/office/drawing/2014/main" id="{9D0CF8D4-EC88-134C-BC2D-702B64D3147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4415D8A-E2CA-8E43-8878-75649038BB1B}"/>
              </a:ext>
            </a:extLst>
          </p:cNvPr>
          <p:cNvSpPr>
            <a:spLocks noGrp="1"/>
          </p:cNvSpPr>
          <p:nvPr>
            <p:ph type="sldNum" sz="quarter" idx="12"/>
          </p:nvPr>
        </p:nvSpPr>
        <p:spPr>
          <a:xfrm>
            <a:off x="8610600" y="6356350"/>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505168751"/>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92ECA9-11B4-0F45-94F9-0FC941CF172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3255D7-028B-5D4B-89B0-B5AD9EEF0C3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B0844-2774-6245-8C90-47C68BEA8BAA}"/>
              </a:ext>
            </a:extLst>
          </p:cNvPr>
          <p:cNvSpPr>
            <a:spLocks noGrp="1"/>
          </p:cNvSpPr>
          <p:nvPr>
            <p:ph type="dt" sz="half" idx="10"/>
          </p:nvPr>
        </p:nvSpPr>
        <p:spPr>
          <a:xfrm>
            <a:off x="838200" y="6356350"/>
            <a:ext cx="2743200" cy="365125"/>
          </a:xfrm>
          <a:prstGeom prst="rect">
            <a:avLst/>
          </a:prstGeom>
        </p:spPr>
        <p:txBody>
          <a:bodyPr/>
          <a:lstStyle/>
          <a:p>
            <a:fld id="{888FA1EE-A4F6-CB48-8E0A-9173DF6BA0D0}" type="datetimeFigureOut">
              <a:rPr lang="en-US" smtClean="0"/>
              <a:t>4/4/2021</a:t>
            </a:fld>
            <a:endParaRPr lang="en-US"/>
          </a:p>
        </p:txBody>
      </p:sp>
      <p:sp>
        <p:nvSpPr>
          <p:cNvPr id="5" name="Footer Placeholder 4">
            <a:extLst>
              <a:ext uri="{FF2B5EF4-FFF2-40B4-BE49-F238E27FC236}">
                <a16:creationId xmlns:a16="http://schemas.microsoft.com/office/drawing/2014/main" id="{17E65D80-3CA0-DF4E-B0D2-D7B2532844C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4E432B8-447B-714B-8A40-62A6716251D1}"/>
              </a:ext>
            </a:extLst>
          </p:cNvPr>
          <p:cNvSpPr>
            <a:spLocks noGrp="1"/>
          </p:cNvSpPr>
          <p:nvPr>
            <p:ph type="sldNum" sz="quarter" idx="12"/>
          </p:nvPr>
        </p:nvSpPr>
        <p:spPr>
          <a:xfrm>
            <a:off x="8610600" y="6356350"/>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2521168439"/>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9D7BE-8467-FA47-BC87-BEEAECA3B4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D20FF2-3FE8-1248-A4BA-F5AE9648AA3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C397C0-5CA5-F14C-AA7D-A1EE12F4403D}"/>
              </a:ext>
            </a:extLst>
          </p:cNvPr>
          <p:cNvSpPr>
            <a:spLocks noGrp="1"/>
          </p:cNvSpPr>
          <p:nvPr>
            <p:ph type="dt" sz="half" idx="10"/>
          </p:nvPr>
        </p:nvSpPr>
        <p:spPr>
          <a:xfrm>
            <a:off x="838200" y="6356350"/>
            <a:ext cx="2743200" cy="365125"/>
          </a:xfrm>
          <a:prstGeom prst="rect">
            <a:avLst/>
          </a:prstGeom>
        </p:spPr>
        <p:txBody>
          <a:bodyPr/>
          <a:lstStyle/>
          <a:p>
            <a:fld id="{888FA1EE-A4F6-CB48-8E0A-9173DF6BA0D0}" type="datetimeFigureOut">
              <a:rPr lang="en-US" smtClean="0"/>
              <a:t>4/4/2021</a:t>
            </a:fld>
            <a:endParaRPr lang="en-US"/>
          </a:p>
        </p:txBody>
      </p:sp>
      <p:sp>
        <p:nvSpPr>
          <p:cNvPr id="5" name="Footer Placeholder 4">
            <a:extLst>
              <a:ext uri="{FF2B5EF4-FFF2-40B4-BE49-F238E27FC236}">
                <a16:creationId xmlns:a16="http://schemas.microsoft.com/office/drawing/2014/main" id="{2CEC006F-A7FD-6846-A942-B3569196CF9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1BF61AC-F887-AE4C-BD7C-AC1FDE24B836}"/>
              </a:ext>
            </a:extLst>
          </p:cNvPr>
          <p:cNvSpPr>
            <a:spLocks noGrp="1"/>
          </p:cNvSpPr>
          <p:nvPr>
            <p:ph type="sldNum" sz="quarter" idx="12"/>
          </p:nvPr>
        </p:nvSpPr>
        <p:spPr>
          <a:xfrm>
            <a:off x="8610600" y="6356350"/>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427568503"/>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D49B-FD14-D446-91B5-0CC55D140B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56E7AB3-B6DD-9E47-BE1A-4E24B6AA59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2E64115-4182-7A4B-A588-4C67C2305BD2}"/>
              </a:ext>
            </a:extLst>
          </p:cNvPr>
          <p:cNvSpPr>
            <a:spLocks noGrp="1"/>
          </p:cNvSpPr>
          <p:nvPr>
            <p:ph type="dt" sz="half" idx="10"/>
          </p:nvPr>
        </p:nvSpPr>
        <p:spPr>
          <a:xfrm>
            <a:off x="838200" y="6356350"/>
            <a:ext cx="2743200" cy="365125"/>
          </a:xfrm>
          <a:prstGeom prst="rect">
            <a:avLst/>
          </a:prstGeom>
        </p:spPr>
        <p:txBody>
          <a:bodyPr/>
          <a:lstStyle/>
          <a:p>
            <a:fld id="{888FA1EE-A4F6-CB48-8E0A-9173DF6BA0D0}" type="datetimeFigureOut">
              <a:rPr lang="en-US" smtClean="0"/>
              <a:t>4/4/2021</a:t>
            </a:fld>
            <a:endParaRPr lang="en-US"/>
          </a:p>
        </p:txBody>
      </p:sp>
      <p:sp>
        <p:nvSpPr>
          <p:cNvPr id="5" name="Footer Placeholder 4">
            <a:extLst>
              <a:ext uri="{FF2B5EF4-FFF2-40B4-BE49-F238E27FC236}">
                <a16:creationId xmlns:a16="http://schemas.microsoft.com/office/drawing/2014/main" id="{81B42A63-2CB1-A24E-954D-7D7D9379754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358B48E-845C-4840-95A9-377C3D3B4AD0}"/>
              </a:ext>
            </a:extLst>
          </p:cNvPr>
          <p:cNvSpPr>
            <a:spLocks noGrp="1"/>
          </p:cNvSpPr>
          <p:nvPr>
            <p:ph type="sldNum" sz="quarter" idx="12"/>
          </p:nvPr>
        </p:nvSpPr>
        <p:spPr>
          <a:xfrm>
            <a:off x="8610600" y="6356350"/>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1287584131"/>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8C3E4-95D0-D041-BD41-2F9A8ED5E3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325F08-48C2-644B-ADE9-A7FD0DFF50E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81F2CF-1A8D-D440-A80C-A89DA67A626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C2C35B-5647-C74B-B437-00CFE688B431}"/>
              </a:ext>
            </a:extLst>
          </p:cNvPr>
          <p:cNvSpPr>
            <a:spLocks noGrp="1"/>
          </p:cNvSpPr>
          <p:nvPr>
            <p:ph type="dt" sz="half" idx="10"/>
          </p:nvPr>
        </p:nvSpPr>
        <p:spPr>
          <a:xfrm>
            <a:off x="838200" y="6356350"/>
            <a:ext cx="2743200" cy="365125"/>
          </a:xfrm>
          <a:prstGeom prst="rect">
            <a:avLst/>
          </a:prstGeom>
        </p:spPr>
        <p:txBody>
          <a:bodyPr/>
          <a:lstStyle/>
          <a:p>
            <a:fld id="{888FA1EE-A4F6-CB48-8E0A-9173DF6BA0D0}" type="datetimeFigureOut">
              <a:rPr lang="en-US" smtClean="0"/>
              <a:t>4/4/2021</a:t>
            </a:fld>
            <a:endParaRPr lang="en-US"/>
          </a:p>
        </p:txBody>
      </p:sp>
      <p:sp>
        <p:nvSpPr>
          <p:cNvPr id="6" name="Footer Placeholder 5">
            <a:extLst>
              <a:ext uri="{FF2B5EF4-FFF2-40B4-BE49-F238E27FC236}">
                <a16:creationId xmlns:a16="http://schemas.microsoft.com/office/drawing/2014/main" id="{76678282-95C5-2749-9540-97EF5B659F7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6B0FAAF-9653-E04F-94F2-4224F38BCCD8}"/>
              </a:ext>
            </a:extLst>
          </p:cNvPr>
          <p:cNvSpPr>
            <a:spLocks noGrp="1"/>
          </p:cNvSpPr>
          <p:nvPr>
            <p:ph type="sldNum" sz="quarter" idx="12"/>
          </p:nvPr>
        </p:nvSpPr>
        <p:spPr>
          <a:xfrm>
            <a:off x="8610600" y="6356350"/>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1199426964"/>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B7240-9A7C-CF46-A50F-913546492D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ADA3D2-A89B-9342-A622-CF0D36725D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4DE86EF-5EF1-F74B-97C2-CDA3362ED23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23AD070-654E-214E-B651-0E16996FFF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715334D-7F3A-EA40-866D-AB3C425FECF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691819-88AD-1E47-A20A-21A14DF14B0A}"/>
              </a:ext>
            </a:extLst>
          </p:cNvPr>
          <p:cNvSpPr>
            <a:spLocks noGrp="1"/>
          </p:cNvSpPr>
          <p:nvPr>
            <p:ph type="dt" sz="half" idx="10"/>
          </p:nvPr>
        </p:nvSpPr>
        <p:spPr>
          <a:xfrm>
            <a:off x="838200" y="6356350"/>
            <a:ext cx="2743200" cy="365125"/>
          </a:xfrm>
          <a:prstGeom prst="rect">
            <a:avLst/>
          </a:prstGeom>
        </p:spPr>
        <p:txBody>
          <a:bodyPr/>
          <a:lstStyle/>
          <a:p>
            <a:fld id="{888FA1EE-A4F6-CB48-8E0A-9173DF6BA0D0}" type="datetimeFigureOut">
              <a:rPr lang="en-US" smtClean="0"/>
              <a:t>4/4/2021</a:t>
            </a:fld>
            <a:endParaRPr lang="en-US"/>
          </a:p>
        </p:txBody>
      </p:sp>
      <p:sp>
        <p:nvSpPr>
          <p:cNvPr id="8" name="Footer Placeholder 7">
            <a:extLst>
              <a:ext uri="{FF2B5EF4-FFF2-40B4-BE49-F238E27FC236}">
                <a16:creationId xmlns:a16="http://schemas.microsoft.com/office/drawing/2014/main" id="{42E5BACE-5675-9D40-9F4F-E9921987F40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8E0F5B13-59D2-5A41-B943-5F246081004D}"/>
              </a:ext>
            </a:extLst>
          </p:cNvPr>
          <p:cNvSpPr>
            <a:spLocks noGrp="1"/>
          </p:cNvSpPr>
          <p:nvPr>
            <p:ph type="sldNum" sz="quarter" idx="12"/>
          </p:nvPr>
        </p:nvSpPr>
        <p:spPr>
          <a:xfrm>
            <a:off x="8610600" y="6356350"/>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1193907803"/>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6E827-A917-7549-A733-3976261C2A7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5DCA6C4-E35C-224C-9307-A887F1DC4141}"/>
              </a:ext>
            </a:extLst>
          </p:cNvPr>
          <p:cNvSpPr>
            <a:spLocks noGrp="1"/>
          </p:cNvSpPr>
          <p:nvPr>
            <p:ph type="dt" sz="half" idx="10"/>
          </p:nvPr>
        </p:nvSpPr>
        <p:spPr>
          <a:xfrm>
            <a:off x="838200" y="6356350"/>
            <a:ext cx="2743200" cy="365125"/>
          </a:xfrm>
          <a:prstGeom prst="rect">
            <a:avLst/>
          </a:prstGeom>
        </p:spPr>
        <p:txBody>
          <a:bodyPr/>
          <a:lstStyle/>
          <a:p>
            <a:fld id="{888FA1EE-A4F6-CB48-8E0A-9173DF6BA0D0}" type="datetimeFigureOut">
              <a:rPr lang="en-US" smtClean="0"/>
              <a:t>4/4/2021</a:t>
            </a:fld>
            <a:endParaRPr lang="en-US"/>
          </a:p>
        </p:txBody>
      </p:sp>
      <p:sp>
        <p:nvSpPr>
          <p:cNvPr id="4" name="Footer Placeholder 3">
            <a:extLst>
              <a:ext uri="{FF2B5EF4-FFF2-40B4-BE49-F238E27FC236}">
                <a16:creationId xmlns:a16="http://schemas.microsoft.com/office/drawing/2014/main" id="{FAE571E2-C2E8-4E42-8B5C-F20315D167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DDDED733-939E-2148-A95E-47077E5D6314}"/>
              </a:ext>
            </a:extLst>
          </p:cNvPr>
          <p:cNvSpPr>
            <a:spLocks noGrp="1"/>
          </p:cNvSpPr>
          <p:nvPr>
            <p:ph type="sldNum" sz="quarter" idx="12"/>
          </p:nvPr>
        </p:nvSpPr>
        <p:spPr>
          <a:xfrm>
            <a:off x="8610600" y="6356350"/>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3250674921"/>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2AAF3A-3FEB-F143-A7B5-3828A3520520}"/>
              </a:ext>
            </a:extLst>
          </p:cNvPr>
          <p:cNvSpPr>
            <a:spLocks noGrp="1"/>
          </p:cNvSpPr>
          <p:nvPr>
            <p:ph type="dt" sz="half" idx="10"/>
          </p:nvPr>
        </p:nvSpPr>
        <p:spPr>
          <a:xfrm>
            <a:off x="838200" y="6356350"/>
            <a:ext cx="2743200" cy="365125"/>
          </a:xfrm>
          <a:prstGeom prst="rect">
            <a:avLst/>
          </a:prstGeom>
        </p:spPr>
        <p:txBody>
          <a:bodyPr/>
          <a:lstStyle/>
          <a:p>
            <a:fld id="{888FA1EE-A4F6-CB48-8E0A-9173DF6BA0D0}" type="datetimeFigureOut">
              <a:rPr lang="en-US" smtClean="0"/>
              <a:t>4/4/2021</a:t>
            </a:fld>
            <a:endParaRPr lang="en-US"/>
          </a:p>
        </p:txBody>
      </p:sp>
      <p:sp>
        <p:nvSpPr>
          <p:cNvPr id="3" name="Footer Placeholder 2">
            <a:extLst>
              <a:ext uri="{FF2B5EF4-FFF2-40B4-BE49-F238E27FC236}">
                <a16:creationId xmlns:a16="http://schemas.microsoft.com/office/drawing/2014/main" id="{BEBA8D13-6D31-624A-BA24-CD6B8FF1010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0F6B2883-BD7C-D844-ADA8-0B3BFA6B8353}"/>
              </a:ext>
            </a:extLst>
          </p:cNvPr>
          <p:cNvSpPr>
            <a:spLocks noGrp="1"/>
          </p:cNvSpPr>
          <p:nvPr>
            <p:ph type="sldNum" sz="quarter" idx="12"/>
          </p:nvPr>
        </p:nvSpPr>
        <p:spPr>
          <a:xfrm>
            <a:off x="8610600" y="6356350"/>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2840384213"/>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6B88B-E4B2-8F4F-B312-99069E934F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1B8816F-7C9A-6941-AB5E-F714B7BB1F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EF52E3B-1E34-C048-AC30-905D39D4E8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0B352D6-8B20-1E43-BD8E-08A6417721AE}"/>
              </a:ext>
            </a:extLst>
          </p:cNvPr>
          <p:cNvSpPr>
            <a:spLocks noGrp="1"/>
          </p:cNvSpPr>
          <p:nvPr>
            <p:ph type="dt" sz="half" idx="10"/>
          </p:nvPr>
        </p:nvSpPr>
        <p:spPr>
          <a:xfrm>
            <a:off x="838200" y="6356350"/>
            <a:ext cx="2743200" cy="365125"/>
          </a:xfrm>
          <a:prstGeom prst="rect">
            <a:avLst/>
          </a:prstGeom>
        </p:spPr>
        <p:txBody>
          <a:bodyPr/>
          <a:lstStyle/>
          <a:p>
            <a:fld id="{888FA1EE-A4F6-CB48-8E0A-9173DF6BA0D0}" type="datetimeFigureOut">
              <a:rPr lang="en-US" smtClean="0"/>
              <a:t>4/4/2021</a:t>
            </a:fld>
            <a:endParaRPr lang="en-US"/>
          </a:p>
        </p:txBody>
      </p:sp>
      <p:sp>
        <p:nvSpPr>
          <p:cNvPr id="6" name="Footer Placeholder 5">
            <a:extLst>
              <a:ext uri="{FF2B5EF4-FFF2-40B4-BE49-F238E27FC236}">
                <a16:creationId xmlns:a16="http://schemas.microsoft.com/office/drawing/2014/main" id="{29137D3C-9157-6A4D-B3FC-7B226ED2922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9DB182A-4BF9-5F41-A908-DFC23E64724F}"/>
              </a:ext>
            </a:extLst>
          </p:cNvPr>
          <p:cNvSpPr>
            <a:spLocks noGrp="1"/>
          </p:cNvSpPr>
          <p:nvPr>
            <p:ph type="sldNum" sz="quarter" idx="12"/>
          </p:nvPr>
        </p:nvSpPr>
        <p:spPr>
          <a:xfrm>
            <a:off x="8610600" y="6356350"/>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3121072937"/>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9A1F0-B270-7049-988F-77C6A532A9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030449-C0AC-0F4D-8B00-58157086C3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489FE3-E19C-3343-8DBD-230EB8ACF5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1E31E9A-72CE-7744-90AD-CBA84005AD5F}"/>
              </a:ext>
            </a:extLst>
          </p:cNvPr>
          <p:cNvSpPr>
            <a:spLocks noGrp="1"/>
          </p:cNvSpPr>
          <p:nvPr>
            <p:ph type="dt" sz="half" idx="10"/>
          </p:nvPr>
        </p:nvSpPr>
        <p:spPr>
          <a:xfrm>
            <a:off x="838200" y="6356350"/>
            <a:ext cx="2743200" cy="365125"/>
          </a:xfrm>
          <a:prstGeom prst="rect">
            <a:avLst/>
          </a:prstGeom>
        </p:spPr>
        <p:txBody>
          <a:bodyPr/>
          <a:lstStyle/>
          <a:p>
            <a:fld id="{888FA1EE-A4F6-CB48-8E0A-9173DF6BA0D0}" type="datetimeFigureOut">
              <a:rPr lang="en-US" smtClean="0"/>
              <a:t>4/4/2021</a:t>
            </a:fld>
            <a:endParaRPr lang="en-US"/>
          </a:p>
        </p:txBody>
      </p:sp>
      <p:sp>
        <p:nvSpPr>
          <p:cNvPr id="6" name="Footer Placeholder 5">
            <a:extLst>
              <a:ext uri="{FF2B5EF4-FFF2-40B4-BE49-F238E27FC236}">
                <a16:creationId xmlns:a16="http://schemas.microsoft.com/office/drawing/2014/main" id="{9EB8B379-1EF7-534A-B2FF-EA8F195410E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B761B19C-BEAD-AC49-8528-67569E0DF942}"/>
              </a:ext>
            </a:extLst>
          </p:cNvPr>
          <p:cNvSpPr>
            <a:spLocks noGrp="1"/>
          </p:cNvSpPr>
          <p:nvPr>
            <p:ph type="sldNum" sz="quarter" idx="12"/>
          </p:nvPr>
        </p:nvSpPr>
        <p:spPr>
          <a:xfrm>
            <a:off x="8610600" y="6356350"/>
            <a:ext cx="2743200" cy="365125"/>
          </a:xfrm>
          <a:prstGeom prst="rect">
            <a:avLst/>
          </a:prstGeom>
        </p:spPr>
        <p:txBody>
          <a:bodyPr/>
          <a:lstStyle/>
          <a:p>
            <a:fld id="{2DEBF6B5-A8B6-5742-91AE-8DC29EBB8E42}" type="slidenum">
              <a:rPr lang="en-US" smtClean="0"/>
              <a:t>‹#›</a:t>
            </a:fld>
            <a:endParaRPr lang="en-US"/>
          </a:p>
        </p:txBody>
      </p:sp>
    </p:spTree>
    <p:extLst>
      <p:ext uri="{BB962C8B-B14F-4D97-AF65-F5344CB8AC3E}">
        <p14:creationId xmlns:p14="http://schemas.microsoft.com/office/powerpoint/2010/main" val="3911315689"/>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7AD727-180C-6C41-8560-04A952E258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C2E65D2-9D75-0548-91A2-FE37A13DCE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12">
            <a:extLst>
              <a:ext uri="{FF2B5EF4-FFF2-40B4-BE49-F238E27FC236}">
                <a16:creationId xmlns:a16="http://schemas.microsoft.com/office/drawing/2014/main" id="{C3CCBD64-8A40-874E-A16E-3EDC3D92A623}"/>
              </a:ext>
            </a:extLst>
          </p:cNvPr>
          <p:cNvPicPr>
            <a:picLocks noChangeAspect="1"/>
          </p:cNvPicPr>
          <p:nvPr userDrawn="1"/>
        </p:nvPicPr>
        <p:blipFill>
          <a:blip r:embed="rId13"/>
          <a:stretch>
            <a:fillRect/>
          </a:stretch>
        </p:blipFill>
        <p:spPr>
          <a:xfrm>
            <a:off x="0" y="5943600"/>
            <a:ext cx="12192000" cy="914400"/>
          </a:xfrm>
          <a:prstGeom prst="rect">
            <a:avLst/>
          </a:prstGeom>
        </p:spPr>
      </p:pic>
    </p:spTree>
    <p:extLst>
      <p:ext uri="{BB962C8B-B14F-4D97-AF65-F5344CB8AC3E}">
        <p14:creationId xmlns:p14="http://schemas.microsoft.com/office/powerpoint/2010/main" val="42929492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a:extLst>
              <a:ext uri="{FF2B5EF4-FFF2-40B4-BE49-F238E27FC236}">
                <a16:creationId xmlns:a16="http://schemas.microsoft.com/office/drawing/2014/main" id="{D4906370-1564-49FA-A802-58546B392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4" descr="Yellow paper ship leading among white ships">
            <a:extLst>
              <a:ext uri="{FF2B5EF4-FFF2-40B4-BE49-F238E27FC236}">
                <a16:creationId xmlns:a16="http://schemas.microsoft.com/office/drawing/2014/main" id="{1FF504E2-1C7C-479D-8A83-B2ACD8529730}"/>
              </a:ext>
            </a:extLst>
          </p:cNvPr>
          <p:cNvPicPr>
            <a:picLocks noChangeAspect="1"/>
          </p:cNvPicPr>
          <p:nvPr/>
        </p:nvPicPr>
        <p:blipFill rotWithShape="1">
          <a:blip r:embed="rId3">
            <a:alphaModFix amt="55000"/>
          </a:blip>
          <a:srcRect t="15730"/>
          <a:stretch/>
        </p:blipFill>
        <p:spPr>
          <a:xfrm>
            <a:off x="20" y="10"/>
            <a:ext cx="12191980" cy="6857990"/>
          </a:xfrm>
          <a:prstGeom prst="rect">
            <a:avLst/>
          </a:prstGeom>
        </p:spPr>
      </p:pic>
      <p:sp>
        <p:nvSpPr>
          <p:cNvPr id="51" name="Oval 44">
            <a:extLst>
              <a:ext uri="{FF2B5EF4-FFF2-40B4-BE49-F238E27FC236}">
                <a16:creationId xmlns:a16="http://schemas.microsoft.com/office/drawing/2014/main" id="{EF640709-BDFD-453B-B75D-6212E7A87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11500" y="370600"/>
            <a:ext cx="5923842" cy="5923842"/>
          </a:xfrm>
          <a:prstGeom prst="ellipse">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E7B385-2DCA-364C-8CE4-790847292619}"/>
              </a:ext>
            </a:extLst>
          </p:cNvPr>
          <p:cNvSpPr>
            <a:spLocks noGrp="1"/>
          </p:cNvSpPr>
          <p:nvPr>
            <p:ph type="ctrTitle"/>
          </p:nvPr>
        </p:nvSpPr>
        <p:spPr>
          <a:xfrm>
            <a:off x="3577192" y="1032483"/>
            <a:ext cx="5037616" cy="2982360"/>
          </a:xfrm>
        </p:spPr>
        <p:txBody>
          <a:bodyPr>
            <a:normAutofit/>
          </a:bodyPr>
          <a:lstStyle/>
          <a:p>
            <a:r>
              <a:rPr lang="en-US" dirty="0">
                <a:latin typeface="Times New Roman" panose="02020603050405020304" pitchFamily="18" charset="0"/>
                <a:cs typeface="Times New Roman" panose="02020603050405020304" pitchFamily="18" charset="0"/>
              </a:rPr>
              <a:t>Final Project Presentation </a:t>
            </a:r>
          </a:p>
        </p:txBody>
      </p:sp>
      <p:sp>
        <p:nvSpPr>
          <p:cNvPr id="3" name="Subtitle 2">
            <a:extLst>
              <a:ext uri="{FF2B5EF4-FFF2-40B4-BE49-F238E27FC236}">
                <a16:creationId xmlns:a16="http://schemas.microsoft.com/office/drawing/2014/main" id="{6EFE4783-2DCE-C244-9D3A-0F56A2B3C739}"/>
              </a:ext>
            </a:extLst>
          </p:cNvPr>
          <p:cNvSpPr>
            <a:spLocks noGrp="1"/>
          </p:cNvSpPr>
          <p:nvPr>
            <p:ph type="subTitle" idx="1"/>
          </p:nvPr>
        </p:nvSpPr>
        <p:spPr>
          <a:xfrm>
            <a:off x="3577192" y="4106918"/>
            <a:ext cx="5037616" cy="1655762"/>
          </a:xfrm>
        </p:spPr>
        <p:txBody>
          <a:bodyPr>
            <a:normAutofit/>
          </a:bodyPr>
          <a:lstStyle/>
          <a:p>
            <a:r>
              <a:rPr lang="en-US" dirty="0">
                <a:latin typeface="Times New Roman" panose="02020603050405020304" pitchFamily="18" charset="0"/>
                <a:cs typeface="Times New Roman" panose="02020603050405020304" pitchFamily="18" charset="0"/>
              </a:rPr>
              <a:t>Comp 3710: Artificial Intelligence Concept </a:t>
            </a:r>
          </a:p>
        </p:txBody>
      </p:sp>
      <p:sp>
        <p:nvSpPr>
          <p:cNvPr id="56" name="Arc 46">
            <a:extLst>
              <a:ext uri="{FF2B5EF4-FFF2-40B4-BE49-F238E27FC236}">
                <a16:creationId xmlns:a16="http://schemas.microsoft.com/office/drawing/2014/main" id="{B4019478-3FDC-438C-8848-1D7DA864A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7" name="Oval 48">
            <a:extLst>
              <a:ext uri="{FF2B5EF4-FFF2-40B4-BE49-F238E27FC236}">
                <a16:creationId xmlns:a16="http://schemas.microsoft.com/office/drawing/2014/main" id="{FE406479-1D57-4209-B128-3C81746247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descr="A picture containing graphical user interface&#10;&#10;Description automatically generated">
            <a:extLst>
              <a:ext uri="{FF2B5EF4-FFF2-40B4-BE49-F238E27FC236}">
                <a16:creationId xmlns:a16="http://schemas.microsoft.com/office/drawing/2014/main" id="{A06D36C1-82AE-4132-9636-8CCB2651CA14}"/>
              </a:ext>
            </a:extLst>
          </p:cNvPr>
          <p:cNvPicPr>
            <a:picLocks noChangeAspect="1"/>
          </p:cNvPicPr>
          <p:nvPr/>
        </p:nvPicPr>
        <p:blipFill>
          <a:blip r:embed="rId4"/>
          <a:stretch>
            <a:fillRect/>
          </a:stretch>
        </p:blipFill>
        <p:spPr>
          <a:xfrm>
            <a:off x="11081461" y="176547"/>
            <a:ext cx="873635" cy="353075"/>
          </a:xfrm>
          <a:prstGeom prst="rect">
            <a:avLst/>
          </a:prstGeom>
        </p:spPr>
      </p:pic>
    </p:spTree>
    <p:extLst>
      <p:ext uri="{BB962C8B-B14F-4D97-AF65-F5344CB8AC3E}">
        <p14:creationId xmlns:p14="http://schemas.microsoft.com/office/powerpoint/2010/main" val="3199821327"/>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25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D843F-26CA-4056-A80F-C5BE3244056B}"/>
              </a:ext>
            </a:extLst>
          </p:cNvPr>
          <p:cNvSpPr>
            <a:spLocks noGrp="1"/>
          </p:cNvSpPr>
          <p:nvPr>
            <p:ph type="title"/>
          </p:nvPr>
        </p:nvSpPr>
        <p:spPr>
          <a:xfrm>
            <a:off x="981584" y="868446"/>
            <a:ext cx="3616856" cy="4376572"/>
          </a:xfrm>
        </p:spPr>
        <p:txBody>
          <a:bodyPr anchor="ctr">
            <a:normAutofit/>
          </a:bodyPr>
          <a:lstStyle/>
          <a:p>
            <a:r>
              <a:rPr lang="en-US" sz="4800" dirty="0">
                <a:latin typeface="Times New Roman" panose="02020603050405020304" pitchFamily="18" charset="0"/>
                <a:cs typeface="Times New Roman" panose="02020603050405020304" pitchFamily="18" charset="0"/>
              </a:rPr>
              <a:t>Minmax Algorithm</a:t>
            </a:r>
            <a:endParaRPr lang="en-CA" sz="4800" dirty="0">
              <a:latin typeface="Times New Roman" panose="02020603050405020304" pitchFamily="18" charset="0"/>
              <a:cs typeface="Times New Roman" panose="02020603050405020304" pitchFamily="18" charset="0"/>
            </a:endParaRPr>
          </a:p>
        </p:txBody>
      </p:sp>
      <p:sp>
        <p:nvSpPr>
          <p:cNvPr id="8" name="Freeform: Shape 7">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58F8E55-34AD-4379-88C5-9DE98D784623}"/>
              </a:ext>
            </a:extLst>
          </p:cNvPr>
          <p:cNvSpPr>
            <a:spLocks noGrp="1"/>
          </p:cNvSpPr>
          <p:nvPr>
            <p:ph idx="1"/>
          </p:nvPr>
        </p:nvSpPr>
        <p:spPr>
          <a:xfrm>
            <a:off x="6024979" y="1106068"/>
            <a:ext cx="5501834" cy="4471416"/>
          </a:xfrm>
        </p:spPr>
        <p:txBody>
          <a:bodyPr anchor="ctr">
            <a:normAutofit/>
          </a:bodyPr>
          <a:lstStyle/>
          <a:p>
            <a:r>
              <a:rPr lang="en-US" sz="2200" dirty="0">
                <a:latin typeface="Times New Roman" panose="02020603050405020304" pitchFamily="18" charset="0"/>
                <a:cs typeface="Times New Roman" panose="02020603050405020304" pitchFamily="18" charset="0"/>
              </a:rPr>
              <a:t>The next step was to construct a search tree from which the algorithm could select the best course of action. The Minimax algorithm is used to do this.</a:t>
            </a:r>
          </a:p>
          <a:p>
            <a:r>
              <a:rPr lang="en-US" sz="2200" dirty="0">
                <a:latin typeface="Times New Roman" panose="02020603050405020304" pitchFamily="18" charset="0"/>
                <a:cs typeface="Times New Roman" panose="02020603050405020304" pitchFamily="18" charset="0"/>
              </a:rPr>
              <a:t>The recursive tree of all potential moves is explored to a given depth in this algorithm, and the location is evaluated at the tree's ending "leaves.“</a:t>
            </a:r>
          </a:p>
          <a:p>
            <a:r>
              <a:rPr lang="en-US" sz="2200" dirty="0">
                <a:latin typeface="Times New Roman" panose="02020603050405020304" pitchFamily="18" charset="0"/>
                <a:cs typeface="Times New Roman" panose="02020603050405020304" pitchFamily="18" charset="0"/>
              </a:rPr>
              <a:t>After that, based on whether it's a white or black to pass, we return the child's smallest or largest value to the parent node. (In other words, at each step, we aim to decrease or increase the outcome.)</a:t>
            </a:r>
            <a:endParaRPr lang="en-CA" sz="22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D534BA2-A35A-4961-93D9-490C2801C31C}"/>
              </a:ext>
            </a:extLst>
          </p:cNvPr>
          <p:cNvPicPr>
            <a:picLocks noChangeAspect="1"/>
          </p:cNvPicPr>
          <p:nvPr/>
        </p:nvPicPr>
        <p:blipFill>
          <a:blip r:embed="rId3"/>
          <a:stretch>
            <a:fillRect/>
          </a:stretch>
        </p:blipFill>
        <p:spPr>
          <a:xfrm>
            <a:off x="11161932" y="6393752"/>
            <a:ext cx="871804" cy="353599"/>
          </a:xfrm>
          <a:prstGeom prst="rect">
            <a:avLst/>
          </a:prstGeom>
        </p:spPr>
      </p:pic>
    </p:spTree>
    <p:extLst>
      <p:ext uri="{BB962C8B-B14F-4D97-AF65-F5344CB8AC3E}">
        <p14:creationId xmlns:p14="http://schemas.microsoft.com/office/powerpoint/2010/main" val="1621546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25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childTnLst>
                                </p:cTn>
                              </p:par>
                              <p:par>
                                <p:cTn id="13" presetID="10" presetClass="entr" presetSubtype="0" fill="hold" nodeType="withEffect">
                                  <p:stCondLst>
                                    <p:cond delay="25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childTnLst>
                                </p:cTn>
                              </p:par>
                              <p:par>
                                <p:cTn id="16" presetID="10" presetClass="entr" presetSubtype="0" fill="hold" nodeType="withEffect">
                                  <p:stCondLst>
                                    <p:cond delay="25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8" name="!!BGRectangle">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Line">
            <a:extLst>
              <a:ext uri="{FF2B5EF4-FFF2-40B4-BE49-F238E27FC236}">
                <a16:creationId xmlns:a16="http://schemas.microsoft.com/office/drawing/2014/main" id="{0AF80B57-54E2-4D01-8731-3F38B0C56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8192" y="1417320"/>
            <a:ext cx="9144" cy="40233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descr="A picture containing text&#10;&#10;Description automatically generated">
            <a:extLst>
              <a:ext uri="{FF2B5EF4-FFF2-40B4-BE49-F238E27FC236}">
                <a16:creationId xmlns:a16="http://schemas.microsoft.com/office/drawing/2014/main" id="{111E6F81-1407-44FB-80CA-0E7C8F89304B}"/>
              </a:ext>
            </a:extLst>
          </p:cNvPr>
          <p:cNvPicPr>
            <a:picLocks noGrp="1" noChangeAspect="1"/>
          </p:cNvPicPr>
          <p:nvPr>
            <p:ph idx="1"/>
          </p:nvPr>
        </p:nvPicPr>
        <p:blipFill>
          <a:blip r:embed="rId2"/>
          <a:stretch>
            <a:fillRect/>
          </a:stretch>
        </p:blipFill>
        <p:spPr>
          <a:xfrm>
            <a:off x="594244" y="1029831"/>
            <a:ext cx="4774223" cy="4798337"/>
          </a:xfrm>
        </p:spPr>
      </p:pic>
      <p:pic>
        <p:nvPicPr>
          <p:cNvPr id="19" name="Picture 18">
            <a:extLst>
              <a:ext uri="{FF2B5EF4-FFF2-40B4-BE49-F238E27FC236}">
                <a16:creationId xmlns:a16="http://schemas.microsoft.com/office/drawing/2014/main" id="{1059195A-809C-4D1B-BC52-61B80307CA8A}"/>
              </a:ext>
            </a:extLst>
          </p:cNvPr>
          <p:cNvPicPr>
            <a:picLocks noChangeAspect="1"/>
          </p:cNvPicPr>
          <p:nvPr/>
        </p:nvPicPr>
        <p:blipFill>
          <a:blip r:embed="rId3"/>
          <a:stretch>
            <a:fillRect/>
          </a:stretch>
        </p:blipFill>
        <p:spPr>
          <a:xfrm>
            <a:off x="11161932" y="6393752"/>
            <a:ext cx="871804" cy="353599"/>
          </a:xfrm>
          <a:prstGeom prst="rect">
            <a:avLst/>
          </a:prstGeom>
        </p:spPr>
      </p:pic>
      <p:sp>
        <p:nvSpPr>
          <p:cNvPr id="16" name="TextBox 15">
            <a:extLst>
              <a:ext uri="{FF2B5EF4-FFF2-40B4-BE49-F238E27FC236}">
                <a16:creationId xmlns:a16="http://schemas.microsoft.com/office/drawing/2014/main" id="{331413E7-ECD5-4284-8489-B1F98526208B}"/>
              </a:ext>
            </a:extLst>
          </p:cNvPr>
          <p:cNvSpPr txBox="1"/>
          <p:nvPr/>
        </p:nvSpPr>
        <p:spPr>
          <a:xfrm>
            <a:off x="6466997" y="1997838"/>
            <a:ext cx="4935450" cy="2585323"/>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Our algorithm is beginning to learn some simple chess strategy now that minimax is in place.</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search depth we can reach determines how efficient the minimax algorithm is. We enhanced this in the next step, which is Alpha-beta pruning.</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You can see the gif of how it is working.</a:t>
            </a:r>
          </a:p>
        </p:txBody>
      </p:sp>
    </p:spTree>
    <p:extLst>
      <p:ext uri="{BB962C8B-B14F-4D97-AF65-F5344CB8AC3E}">
        <p14:creationId xmlns:p14="http://schemas.microsoft.com/office/powerpoint/2010/main" val="2001873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25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1000"/>
                                        <p:tgtEl>
                                          <p:spTgt spid="16">
                                            <p:txEl>
                                              <p:pRg st="0" end="0"/>
                                            </p:txEl>
                                          </p:spTgt>
                                        </p:tgtEl>
                                      </p:cBhvr>
                                    </p:animEffect>
                                  </p:childTnLst>
                                </p:cTn>
                              </p:par>
                              <p:par>
                                <p:cTn id="8" presetID="10" presetClass="entr" presetSubtype="0" fill="hold" nodeType="withEffect">
                                  <p:stCondLst>
                                    <p:cond delay="250"/>
                                  </p:stCondLst>
                                  <p:childTnLst>
                                    <p:set>
                                      <p:cBhvr>
                                        <p:cTn id="9" dur="1" fill="hold">
                                          <p:stCondLst>
                                            <p:cond delay="0"/>
                                          </p:stCondLst>
                                        </p:cTn>
                                        <p:tgtEl>
                                          <p:spTgt spid="16">
                                            <p:txEl>
                                              <p:pRg st="2" end="2"/>
                                            </p:txEl>
                                          </p:spTgt>
                                        </p:tgtEl>
                                        <p:attrNameLst>
                                          <p:attrName>style.visibility</p:attrName>
                                        </p:attrNameLst>
                                      </p:cBhvr>
                                      <p:to>
                                        <p:strVal val="visible"/>
                                      </p:to>
                                    </p:set>
                                    <p:animEffect transition="in" filter="fade">
                                      <p:cBhvr>
                                        <p:cTn id="10" dur="1000"/>
                                        <p:tgtEl>
                                          <p:spTgt spid="16">
                                            <p:txEl>
                                              <p:pRg st="2" end="2"/>
                                            </p:txEl>
                                          </p:spTgt>
                                        </p:tgtEl>
                                      </p:cBhvr>
                                    </p:animEffect>
                                  </p:childTnLst>
                                </p:cTn>
                              </p:par>
                              <p:par>
                                <p:cTn id="11" presetID="10" presetClass="entr" presetSubtype="0" fill="hold" nodeType="withEffect">
                                  <p:stCondLst>
                                    <p:cond delay="250"/>
                                  </p:stCondLst>
                                  <p:childTnLst>
                                    <p:set>
                                      <p:cBhvr>
                                        <p:cTn id="12" dur="1" fill="hold">
                                          <p:stCondLst>
                                            <p:cond delay="0"/>
                                          </p:stCondLst>
                                        </p:cTn>
                                        <p:tgtEl>
                                          <p:spTgt spid="16">
                                            <p:txEl>
                                              <p:pRg st="4" end="4"/>
                                            </p:txEl>
                                          </p:spTgt>
                                        </p:tgtEl>
                                        <p:attrNameLst>
                                          <p:attrName>style.visibility</p:attrName>
                                        </p:attrNameLst>
                                      </p:cBhvr>
                                      <p:to>
                                        <p:strVal val="visible"/>
                                      </p:to>
                                    </p:set>
                                    <p:animEffect transition="in" filter="fade">
                                      <p:cBhvr>
                                        <p:cTn id="13" dur="1000"/>
                                        <p:tgtEl>
                                          <p:spTgt spid="16">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25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CE36B9-5E88-4751-A491-213D2EB2EA70}"/>
              </a:ext>
            </a:extLst>
          </p:cNvPr>
          <p:cNvSpPr>
            <a:spLocks noGrp="1"/>
          </p:cNvSpPr>
          <p:nvPr>
            <p:ph type="title"/>
          </p:nvPr>
        </p:nvSpPr>
        <p:spPr>
          <a:xfrm>
            <a:off x="838200" y="963877"/>
            <a:ext cx="3494362" cy="4930246"/>
          </a:xfrm>
        </p:spPr>
        <p:txBody>
          <a:bodyPr>
            <a:normAutofit/>
          </a:bodyPr>
          <a:lstStyle/>
          <a:p>
            <a:pPr algn="r"/>
            <a:r>
              <a:rPr lang="en-US" b="0" i="0" dirty="0">
                <a:effectLst/>
                <a:latin typeface="Times New Roman" panose="02020603050405020304" pitchFamily="18" charset="0"/>
                <a:cs typeface="Times New Roman" panose="02020603050405020304" pitchFamily="18" charset="0"/>
              </a:rPr>
              <a:t>Alpha-Beta pruning</a:t>
            </a:r>
            <a:endParaRPr lang="en-CA" dirty="0"/>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1AF5781-DAD4-4B78-B113-DAAE172C13E7}"/>
              </a:ext>
            </a:extLst>
          </p:cNvPr>
          <p:cNvSpPr>
            <a:spLocks noGrp="1"/>
          </p:cNvSpPr>
          <p:nvPr>
            <p:ph idx="1"/>
          </p:nvPr>
        </p:nvSpPr>
        <p:spPr>
          <a:xfrm>
            <a:off x="4976031" y="963877"/>
            <a:ext cx="6377769" cy="4930246"/>
          </a:xfrm>
        </p:spPr>
        <p:txBody>
          <a:bodyPr anchor="ctr">
            <a:normAutofit/>
          </a:bodyPr>
          <a:lstStyle/>
          <a:p>
            <a:r>
              <a:rPr lang="en-US" sz="2400" dirty="0">
                <a:latin typeface="Times New Roman" panose="02020603050405020304" pitchFamily="18" charset="0"/>
                <a:cs typeface="Times New Roman" panose="02020603050405020304" pitchFamily="18" charset="0"/>
              </a:rPr>
              <a:t>Alpha-beta pruning is a minimax algorithm optimization technique that helps one to ignore certain branches in the search tree. This allows one to go deeper into the minimax search tree while still using the same tools.</a:t>
            </a:r>
          </a:p>
          <a:p>
            <a:r>
              <a:rPr lang="en-US" sz="2400" dirty="0">
                <a:latin typeface="Times New Roman" panose="02020603050405020304" pitchFamily="18" charset="0"/>
                <a:cs typeface="Times New Roman" panose="02020603050405020304" pitchFamily="18" charset="0"/>
              </a:rPr>
              <a:t>The minimax algorithm's result is untouched by alpha-beta pruning; it is making faster. If we visit the paths that lead to successful moves first, the alpha-beta algorithm is also more effective.</a:t>
            </a:r>
          </a:p>
          <a:p>
            <a:r>
              <a:rPr lang="en-US" sz="2400" dirty="0">
                <a:latin typeface="Times New Roman" panose="02020603050405020304" pitchFamily="18" charset="0"/>
                <a:cs typeface="Times New Roman" panose="02020603050405020304" pitchFamily="18" charset="0"/>
              </a:rPr>
              <a:t>So, alpha- beta is used to make move made by computer smoother and more effective. </a:t>
            </a:r>
            <a:endParaRPr lang="en-CA"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8EA9017-657A-48FC-9A4C-17BF045A1FF4}"/>
              </a:ext>
            </a:extLst>
          </p:cNvPr>
          <p:cNvPicPr>
            <a:picLocks noChangeAspect="1"/>
          </p:cNvPicPr>
          <p:nvPr/>
        </p:nvPicPr>
        <p:blipFill>
          <a:blip r:embed="rId2"/>
          <a:stretch>
            <a:fillRect/>
          </a:stretch>
        </p:blipFill>
        <p:spPr>
          <a:xfrm>
            <a:off x="11237033" y="6439019"/>
            <a:ext cx="871804" cy="353599"/>
          </a:xfrm>
          <a:prstGeom prst="rect">
            <a:avLst/>
          </a:prstGeom>
        </p:spPr>
      </p:pic>
    </p:spTree>
    <p:extLst>
      <p:ext uri="{BB962C8B-B14F-4D97-AF65-F5344CB8AC3E}">
        <p14:creationId xmlns:p14="http://schemas.microsoft.com/office/powerpoint/2010/main" val="1223119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25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childTnLst>
                                </p:cTn>
                              </p:par>
                              <p:par>
                                <p:cTn id="13" presetID="10" presetClass="entr" presetSubtype="0" fill="hold" nodeType="withEffect">
                                  <p:stCondLst>
                                    <p:cond delay="25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childTnLst>
                                </p:cTn>
                              </p:par>
                              <p:par>
                                <p:cTn id="16" presetID="10" presetClass="entr" presetSubtype="0" fill="hold" nodeType="withEffect">
                                  <p:stCondLst>
                                    <p:cond delay="25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476EB4-B919-469F-9C72-67C4A01702DB}"/>
              </a:ext>
            </a:extLst>
          </p:cNvPr>
          <p:cNvSpPr>
            <a:spLocks noGrp="1"/>
          </p:cNvSpPr>
          <p:nvPr>
            <p:ph type="title"/>
          </p:nvPr>
        </p:nvSpPr>
        <p:spPr>
          <a:xfrm>
            <a:off x="943277" y="712269"/>
            <a:ext cx="3370998" cy="5502264"/>
          </a:xfrm>
        </p:spPr>
        <p:txBody>
          <a:bodyPr>
            <a:normAutofit/>
          </a:bodyPr>
          <a:lstStyle/>
          <a:p>
            <a:r>
              <a:rPr lang="en-US" dirty="0">
                <a:latin typeface="Times New Roman" panose="02020603050405020304" pitchFamily="18" charset="0"/>
                <a:cs typeface="Times New Roman" panose="02020603050405020304" pitchFamily="18" charset="0"/>
              </a:rPr>
              <a:t>Bug fixing and evaluation </a:t>
            </a:r>
            <a:endParaRPr lang="en-CA" dirty="0">
              <a:latin typeface="Times New Roman" panose="02020603050405020304" pitchFamily="18" charset="0"/>
              <a:cs typeface="Times New Roman" panose="02020603050405020304" pitchFamily="18" charset="0"/>
            </a:endParaRPr>
          </a:p>
        </p:txBody>
      </p:sp>
      <p:cxnSp>
        <p:nvCxnSpPr>
          <p:cNvPr id="25" name="Straight Connector 24">
            <a:extLst>
              <a:ext uri="{FF2B5EF4-FFF2-40B4-BE49-F238E27FC236}">
                <a16:creationId xmlns:a16="http://schemas.microsoft.com/office/drawing/2014/main" id="{EC15C128-8E68-44BD-BF94-FBA9CA4B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304" y="2395983"/>
            <a:ext cx="0" cy="2228850"/>
          </a:xfrm>
          <a:prstGeom prst="line">
            <a:avLst/>
          </a:prstGeom>
          <a:ln w="1905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2D0FF49-0420-4720-846A-FB52F5F87F51}"/>
              </a:ext>
            </a:extLst>
          </p:cNvPr>
          <p:cNvGraphicFramePr>
            <a:graphicFrameLocks noGrp="1"/>
          </p:cNvGraphicFramePr>
          <p:nvPr>
            <p:ph idx="1"/>
            <p:extLst>
              <p:ext uri="{D42A27DB-BD31-4B8C-83A1-F6EECF244321}">
                <p14:modId xmlns:p14="http://schemas.microsoft.com/office/powerpoint/2010/main" val="2018659832"/>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5" name="Picture 14">
            <a:extLst>
              <a:ext uri="{FF2B5EF4-FFF2-40B4-BE49-F238E27FC236}">
                <a16:creationId xmlns:a16="http://schemas.microsoft.com/office/drawing/2014/main" id="{BE00CBF2-643B-4056-84B8-97486646A1D8}"/>
              </a:ext>
            </a:extLst>
          </p:cNvPr>
          <p:cNvPicPr>
            <a:picLocks noChangeAspect="1"/>
          </p:cNvPicPr>
          <p:nvPr/>
        </p:nvPicPr>
        <p:blipFill>
          <a:blip r:embed="rId7"/>
          <a:stretch>
            <a:fillRect/>
          </a:stretch>
        </p:blipFill>
        <p:spPr>
          <a:xfrm>
            <a:off x="11237033" y="6439019"/>
            <a:ext cx="871804" cy="353599"/>
          </a:xfrm>
          <a:prstGeom prst="rect">
            <a:avLst/>
          </a:prstGeom>
        </p:spPr>
      </p:pic>
    </p:spTree>
    <p:extLst>
      <p:ext uri="{BB962C8B-B14F-4D97-AF65-F5344CB8AC3E}">
        <p14:creationId xmlns:p14="http://schemas.microsoft.com/office/powerpoint/2010/main" val="14856968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75AD7-BEA9-4733-B8A1-D67DA1D8A3F2}"/>
              </a:ext>
            </a:extLst>
          </p:cNvPr>
          <p:cNvSpPr>
            <a:spLocks noGrp="1"/>
          </p:cNvSpPr>
          <p:nvPr>
            <p:ph type="title"/>
          </p:nvPr>
        </p:nvSpPr>
        <p:spPr>
          <a:xfrm>
            <a:off x="762001" y="803325"/>
            <a:ext cx="5314536" cy="1325563"/>
          </a:xfrm>
        </p:spPr>
        <p:txBody>
          <a:bodyPr>
            <a:normAutofit/>
          </a:bodyPr>
          <a:lstStyle/>
          <a:p>
            <a:r>
              <a:rPr lang="en-CA" dirty="0">
                <a:latin typeface="Times New Roman" panose="02020603050405020304" pitchFamily="18" charset="0"/>
                <a:cs typeface="Times New Roman" panose="02020603050405020304" pitchFamily="18" charset="0"/>
              </a:rPr>
              <a:t>Conclusion</a:t>
            </a:r>
            <a:endParaRPr lang="en-CA" dirty="0"/>
          </a:p>
        </p:txBody>
      </p:sp>
      <p:sp>
        <p:nvSpPr>
          <p:cNvPr id="3" name="Content Placeholder 2">
            <a:extLst>
              <a:ext uri="{FF2B5EF4-FFF2-40B4-BE49-F238E27FC236}">
                <a16:creationId xmlns:a16="http://schemas.microsoft.com/office/drawing/2014/main" id="{84FBD2DD-9E29-4638-953F-98501B25CA97}"/>
              </a:ext>
            </a:extLst>
          </p:cNvPr>
          <p:cNvSpPr>
            <a:spLocks noGrp="1"/>
          </p:cNvSpPr>
          <p:nvPr>
            <p:ph idx="1"/>
          </p:nvPr>
        </p:nvSpPr>
        <p:spPr>
          <a:xfrm>
            <a:off x="762000" y="2279018"/>
            <a:ext cx="5314543" cy="3375920"/>
          </a:xfrm>
        </p:spPr>
        <p:txBody>
          <a:bodyPr anchor="t">
            <a:normAutofit/>
          </a:bodyPr>
          <a:lstStyle/>
          <a:p>
            <a:pPr fontAlgn="base"/>
            <a:r>
              <a:rPr lang="en-US" sz="1800" b="0" i="0" dirty="0">
                <a:effectLst/>
                <a:latin typeface="Times New Roman" panose="02020603050405020304" pitchFamily="18" charset="0"/>
                <a:cs typeface="Times New Roman" panose="02020603050405020304" pitchFamily="18" charset="0"/>
              </a:rPr>
              <a:t>Even a simplistic chess-playing algorithm has the advantage of not making dumb errors. Nonetheless, it loses strategic understanding.</a:t>
            </a:r>
          </a:p>
          <a:p>
            <a:pPr algn="just" fontAlgn="base"/>
            <a:r>
              <a:rPr lang="en-US" sz="1800" b="0" i="0" dirty="0">
                <a:effectLst/>
                <a:latin typeface="Times New Roman" panose="02020603050405020304" pitchFamily="18" charset="0"/>
                <a:cs typeface="Times New Roman" panose="02020603050405020304" pitchFamily="18" charset="0"/>
              </a:rPr>
              <a:t>We were able to design a chess-playing algorithm that can play simple chess using the methods we provided here. The final algorithm's "AI-part" (move generation excluded) is only 200 lines of code, implying that the basic principles are easy to apply.</a:t>
            </a:r>
          </a:p>
          <a:p>
            <a:pPr algn="just" fontAlgn="base"/>
            <a:endParaRPr lang="en-CA" sz="1800" dirty="0"/>
          </a:p>
        </p:txBody>
      </p:sp>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Checkmate in a chess game">
            <a:extLst>
              <a:ext uri="{FF2B5EF4-FFF2-40B4-BE49-F238E27FC236}">
                <a16:creationId xmlns:a16="http://schemas.microsoft.com/office/drawing/2014/main" id="{07E18B8B-799F-40A3-9781-96B8B3530368}"/>
              </a:ext>
            </a:extLst>
          </p:cNvPr>
          <p:cNvPicPr>
            <a:picLocks noChangeAspect="1"/>
          </p:cNvPicPr>
          <p:nvPr/>
        </p:nvPicPr>
        <p:blipFill rotWithShape="1">
          <a:blip r:embed="rId2"/>
          <a:srcRect l="12296" r="14807" b="-1"/>
          <a:stretch/>
        </p:blipFill>
        <p:spPr>
          <a:xfrm>
            <a:off x="6750141" y="0"/>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38688302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25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childTnLst>
                                </p:cTn>
                              </p:par>
                              <p:par>
                                <p:cTn id="13" presetID="10" presetClass="entr" presetSubtype="0" fill="hold" nodeType="withEffect">
                                  <p:stCondLst>
                                    <p:cond delay="25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D35E8D-B5DB-49FE-A237-D6827DA5EE2C}"/>
              </a:ext>
            </a:extLst>
          </p:cNvPr>
          <p:cNvSpPr>
            <a:spLocks noGrp="1"/>
          </p:cNvSpPr>
          <p:nvPr>
            <p:ph type="title"/>
          </p:nvPr>
        </p:nvSpPr>
        <p:spPr>
          <a:xfrm>
            <a:off x="838200" y="963877"/>
            <a:ext cx="3494362" cy="4930246"/>
          </a:xfrm>
        </p:spPr>
        <p:txBody>
          <a:bodyPr>
            <a:normAutofit/>
          </a:bodyPr>
          <a:lstStyle/>
          <a:p>
            <a:pPr algn="r"/>
            <a:r>
              <a:rPr lang="en-US" dirty="0">
                <a:latin typeface="Times New Roman" panose="02020603050405020304" pitchFamily="18" charset="0"/>
                <a:cs typeface="Times New Roman" panose="02020603050405020304" pitchFamily="18" charset="0"/>
              </a:rPr>
              <a:t>Further Improvements</a:t>
            </a:r>
            <a:endParaRPr lang="en-CA" dirty="0">
              <a:latin typeface="Times New Roman" panose="02020603050405020304" pitchFamily="18" charset="0"/>
              <a:cs typeface="Times New Roman" panose="02020603050405020304" pitchFamily="18" charset="0"/>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075DBA7-12A3-4DE8-89C4-0A2F366FB44D}"/>
              </a:ext>
            </a:extLst>
          </p:cNvPr>
          <p:cNvSpPr>
            <a:spLocks noGrp="1"/>
          </p:cNvSpPr>
          <p:nvPr>
            <p:ph idx="1"/>
          </p:nvPr>
        </p:nvSpPr>
        <p:spPr>
          <a:xfrm>
            <a:off x="4976031" y="963877"/>
            <a:ext cx="6377769" cy="4930246"/>
          </a:xfrm>
        </p:spPr>
        <p:txBody>
          <a:bodyPr anchor="ctr">
            <a:normAutofit/>
          </a:bodyPr>
          <a:lstStyle/>
          <a:p>
            <a:r>
              <a:rPr lang="en-US" sz="2400" dirty="0">
                <a:latin typeface="Times New Roman" panose="02020603050405020304" pitchFamily="18" charset="0"/>
                <a:cs typeface="Times New Roman" panose="02020603050405020304" pitchFamily="18" charset="0"/>
              </a:rPr>
              <a:t>As we know there is large amount of moves in chess changing per player. </a:t>
            </a:r>
          </a:p>
          <a:p>
            <a:r>
              <a:rPr lang="en-US" sz="2400" dirty="0">
                <a:latin typeface="Times New Roman" panose="02020603050405020304" pitchFamily="18" charset="0"/>
                <a:cs typeface="Times New Roman" panose="02020603050405020304" pitchFamily="18" charset="0"/>
              </a:rPr>
              <a:t>Some further improvements that we could work on in future are:</a:t>
            </a:r>
          </a:p>
          <a:p>
            <a:pPr lvl="1">
              <a:buFont typeface="Courier New" panose="02070309020205020404" pitchFamily="49" charset="0"/>
              <a:buChar char="o"/>
            </a:pPr>
            <a:r>
              <a:rPr lang="en-CA" dirty="0">
                <a:latin typeface="Times New Roman" panose="02020603050405020304" pitchFamily="18" charset="0"/>
                <a:cs typeface="Times New Roman" panose="02020603050405020304" pitchFamily="18" charset="0"/>
              </a:rPr>
              <a:t>Move ordering</a:t>
            </a:r>
          </a:p>
          <a:p>
            <a:pPr lvl="1">
              <a:buFont typeface="Courier New" panose="02070309020205020404" pitchFamily="49" charset="0"/>
              <a:buChar char="o"/>
            </a:pPr>
            <a:r>
              <a:rPr lang="en-CA" dirty="0">
                <a:latin typeface="Times New Roman" panose="02020603050405020304" pitchFamily="18" charset="0"/>
                <a:cs typeface="Times New Roman" panose="02020603050405020304" pitchFamily="18" charset="0"/>
              </a:rPr>
              <a:t>Fast generation of moves </a:t>
            </a:r>
          </a:p>
          <a:p>
            <a:pPr lvl="1">
              <a:buFont typeface="Courier New" panose="02070309020205020404" pitchFamily="49" charset="0"/>
              <a:buChar char="o"/>
            </a:pPr>
            <a:r>
              <a:rPr lang="en-CA" dirty="0">
                <a:latin typeface="Times New Roman" panose="02020603050405020304" pitchFamily="18" charset="0"/>
                <a:cs typeface="Times New Roman" panose="02020603050405020304" pitchFamily="18" charset="0"/>
              </a:rPr>
              <a:t>Timer for specific move</a:t>
            </a:r>
          </a:p>
          <a:p>
            <a:pPr lvl="1">
              <a:buFont typeface="Courier New" panose="02070309020205020404" pitchFamily="49" charset="0"/>
              <a:buChar char="o"/>
            </a:pPr>
            <a:r>
              <a:rPr lang="en-CA" dirty="0">
                <a:latin typeface="Times New Roman" panose="02020603050405020304" pitchFamily="18" charset="0"/>
                <a:cs typeface="Times New Roman" panose="02020603050405020304" pitchFamily="18" charset="0"/>
              </a:rPr>
              <a:t>And end game specification </a:t>
            </a:r>
          </a:p>
        </p:txBody>
      </p:sp>
      <p:pic>
        <p:nvPicPr>
          <p:cNvPr id="6" name="Picture 5">
            <a:extLst>
              <a:ext uri="{FF2B5EF4-FFF2-40B4-BE49-F238E27FC236}">
                <a16:creationId xmlns:a16="http://schemas.microsoft.com/office/drawing/2014/main" id="{81D217FC-5604-4E23-BB04-8CC1F169FC27}"/>
              </a:ext>
            </a:extLst>
          </p:cNvPr>
          <p:cNvPicPr>
            <a:picLocks noChangeAspect="1"/>
          </p:cNvPicPr>
          <p:nvPr/>
        </p:nvPicPr>
        <p:blipFill>
          <a:blip r:embed="rId2"/>
          <a:stretch>
            <a:fillRect/>
          </a:stretch>
        </p:blipFill>
        <p:spPr>
          <a:xfrm>
            <a:off x="11161932" y="6393752"/>
            <a:ext cx="871804" cy="353599"/>
          </a:xfrm>
          <a:prstGeom prst="rect">
            <a:avLst/>
          </a:prstGeom>
        </p:spPr>
      </p:pic>
    </p:spTree>
    <p:extLst>
      <p:ext uri="{BB962C8B-B14F-4D97-AF65-F5344CB8AC3E}">
        <p14:creationId xmlns:p14="http://schemas.microsoft.com/office/powerpoint/2010/main" val="1223399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25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childTnLst>
                                </p:cTn>
                              </p:par>
                              <p:par>
                                <p:cTn id="13" presetID="10" presetClass="entr" presetSubtype="0" fill="hold" nodeType="withEffect">
                                  <p:stCondLst>
                                    <p:cond delay="25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childTnLst>
                                </p:cTn>
                              </p:par>
                              <p:par>
                                <p:cTn id="16" presetID="10" presetClass="entr" presetSubtype="0" fill="hold" nodeType="withEffect">
                                  <p:stCondLst>
                                    <p:cond delay="25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1000"/>
                                        <p:tgtEl>
                                          <p:spTgt spid="3">
                                            <p:txEl>
                                              <p:pRg st="2" end="2"/>
                                            </p:txEl>
                                          </p:spTgt>
                                        </p:tgtEl>
                                      </p:cBhvr>
                                    </p:animEffect>
                                  </p:childTnLst>
                                </p:cTn>
                              </p:par>
                              <p:par>
                                <p:cTn id="19" presetID="10" presetClass="entr" presetSubtype="0" fill="hold" nodeType="withEffect">
                                  <p:stCondLst>
                                    <p:cond delay="25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childTnLst>
                                </p:cTn>
                              </p:par>
                              <p:par>
                                <p:cTn id="22" presetID="10" presetClass="entr" presetSubtype="0" fill="hold" nodeType="withEffect">
                                  <p:stCondLst>
                                    <p:cond delay="25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childTnLst>
                                </p:cTn>
                              </p:par>
                              <p:par>
                                <p:cTn id="25" presetID="10" presetClass="entr" presetSubtype="0" fill="hold" nodeType="withEffect">
                                  <p:stCondLst>
                                    <p:cond delay="25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A593D-CCB1-4271-ABD6-37E98A77C755}"/>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dirty="0">
                <a:latin typeface="Times New Roman" panose="02020603050405020304" pitchFamily="18" charset="0"/>
                <a:cs typeface="Times New Roman" panose="02020603050405020304" pitchFamily="18" charset="0"/>
              </a:rPr>
              <a:t>Thank You</a:t>
            </a:r>
          </a:p>
        </p:txBody>
      </p:sp>
      <p:sp>
        <p:nvSpPr>
          <p:cNvPr id="55" name="Freeform: Shape 52">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11C29291-E342-4080-BA00-3C7433D26463}"/>
              </a:ext>
            </a:extLst>
          </p:cNvPr>
          <p:cNvPicPr>
            <a:picLocks noChangeAspect="1"/>
          </p:cNvPicPr>
          <p:nvPr/>
        </p:nvPicPr>
        <p:blipFill rotWithShape="1">
          <a:blip r:embed="rId2"/>
          <a:srcRect l="20058" r="22293"/>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1836112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7E5D0-B0CA-4424-88C1-4D8E7BA85818}"/>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dirty="0">
                <a:latin typeface="Times New Roman" panose="02020603050405020304" pitchFamily="18" charset="0"/>
                <a:cs typeface="Times New Roman" panose="02020603050405020304" pitchFamily="18" charset="0"/>
              </a:rPr>
              <a:t>Topic</a:t>
            </a:r>
          </a:p>
        </p:txBody>
      </p:sp>
      <p:sp>
        <p:nvSpPr>
          <p:cNvPr id="3" name="Content Placeholder 2">
            <a:extLst>
              <a:ext uri="{FF2B5EF4-FFF2-40B4-BE49-F238E27FC236}">
                <a16:creationId xmlns:a16="http://schemas.microsoft.com/office/drawing/2014/main" id="{1137B665-50C6-47BB-8F1E-C4959D98C618}"/>
              </a:ext>
            </a:extLst>
          </p:cNvPr>
          <p:cNvSpPr>
            <a:spLocks noGrp="1"/>
          </p:cNvSpPr>
          <p:nvPr>
            <p:ph idx="1"/>
          </p:nvPr>
        </p:nvSpPr>
        <p:spPr>
          <a:xfrm>
            <a:off x="7464615" y="4750893"/>
            <a:ext cx="4087305" cy="1147863"/>
          </a:xfrm>
        </p:spPr>
        <p:txBody>
          <a:bodyPr vert="horz" lIns="91440" tIns="45720" rIns="91440" bIns="45720" rtlCol="0" anchor="t">
            <a:normAutofit/>
          </a:bodyPr>
          <a:lstStyle/>
          <a:p>
            <a:pPr marL="0" indent="0">
              <a:buNone/>
            </a:pPr>
            <a:r>
              <a:rPr lang="en-US" sz="2000" dirty="0">
                <a:latin typeface="Times New Roman" panose="02020603050405020304" pitchFamily="18" charset="0"/>
                <a:cs typeface="Times New Roman" panose="02020603050405020304" pitchFamily="18" charset="0"/>
              </a:rPr>
              <a:t>Game of Chess : Saber </a:t>
            </a:r>
          </a:p>
        </p:txBody>
      </p:sp>
      <p:sp>
        <p:nvSpPr>
          <p:cNvPr id="20" name="Freeform: Shape 1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Picture 4" descr="Chess checkmate">
            <a:extLst>
              <a:ext uri="{FF2B5EF4-FFF2-40B4-BE49-F238E27FC236}">
                <a16:creationId xmlns:a16="http://schemas.microsoft.com/office/drawing/2014/main" id="{BB19B536-97E0-44EA-B636-DF7F53CBEA0C}"/>
              </a:ext>
            </a:extLst>
          </p:cNvPr>
          <p:cNvPicPr>
            <a:picLocks noChangeAspect="1"/>
          </p:cNvPicPr>
          <p:nvPr/>
        </p:nvPicPr>
        <p:blipFill rotWithShape="1">
          <a:blip r:embed="rId2"/>
          <a:srcRect l="31591" r="-1"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3226382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25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41370-DD02-419A-8A6A-913C66DB4658}"/>
              </a:ext>
            </a:extLst>
          </p:cNvPr>
          <p:cNvSpPr>
            <a:spLocks noGrp="1"/>
          </p:cNvSpPr>
          <p:nvPr>
            <p:ph type="title"/>
          </p:nvPr>
        </p:nvSpPr>
        <p:spPr>
          <a:xfrm>
            <a:off x="3298801" y="18982"/>
            <a:ext cx="5392438" cy="649320"/>
          </a:xfrm>
        </p:spPr>
        <p:txBody>
          <a:bodyPr vert="horz" lIns="91440" tIns="45720" rIns="91440" bIns="45720" rtlCol="0" anchor="t">
            <a:normAutofit fontScale="90000"/>
          </a:bodyPr>
          <a:lstStyle/>
          <a:p>
            <a:pPr algn="ctr"/>
            <a:r>
              <a:rPr lang="en-US" sz="4800" kern="1200" dirty="0">
                <a:solidFill>
                  <a:schemeClr val="tx1"/>
                </a:solidFill>
                <a:latin typeface="Times New Roman" panose="02020603050405020304" pitchFamily="18" charset="0"/>
                <a:cs typeface="Times New Roman" panose="02020603050405020304" pitchFamily="18" charset="0"/>
              </a:rPr>
              <a:t>Developed by</a:t>
            </a:r>
          </a:p>
        </p:txBody>
      </p:sp>
      <p:sp>
        <p:nvSpPr>
          <p:cNvPr id="3" name="Content Placeholder 2">
            <a:extLst>
              <a:ext uri="{FF2B5EF4-FFF2-40B4-BE49-F238E27FC236}">
                <a16:creationId xmlns:a16="http://schemas.microsoft.com/office/drawing/2014/main" id="{AF100B01-D8C8-497C-895B-95109023FC9D}"/>
              </a:ext>
            </a:extLst>
          </p:cNvPr>
          <p:cNvSpPr>
            <a:spLocks noGrp="1"/>
          </p:cNvSpPr>
          <p:nvPr>
            <p:ph idx="1"/>
          </p:nvPr>
        </p:nvSpPr>
        <p:spPr>
          <a:xfrm>
            <a:off x="8040582" y="4595535"/>
            <a:ext cx="3540365" cy="523219"/>
          </a:xfrm>
        </p:spPr>
        <p:txBody>
          <a:bodyPr vert="horz" lIns="91440" tIns="45720" rIns="91440" bIns="45720" rtlCol="0" anchor="b">
            <a:normAutofit/>
          </a:bodyPr>
          <a:lstStyle/>
          <a:p>
            <a:pPr marL="0" indent="0" algn="ctr">
              <a:buNone/>
            </a:pPr>
            <a:r>
              <a:rPr lang="en-US" kern="1200" dirty="0">
                <a:solidFill>
                  <a:schemeClr val="tx1"/>
                </a:solidFill>
                <a:latin typeface="Times New Roman" panose="02020603050405020304" pitchFamily="18" charset="0"/>
                <a:cs typeface="Times New Roman" panose="02020603050405020304" pitchFamily="18" charset="0"/>
              </a:rPr>
              <a:t>Kenil Chovatiya</a:t>
            </a:r>
          </a:p>
        </p:txBody>
      </p:sp>
      <p:sp>
        <p:nvSpPr>
          <p:cNvPr id="37" name="Oval 36">
            <a:extLst>
              <a:ext uri="{FF2B5EF4-FFF2-40B4-BE49-F238E27FC236}">
                <a16:creationId xmlns:a16="http://schemas.microsoft.com/office/drawing/2014/main" id="{0C45045A-6083-4B3E-956A-675823375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744" y="832894"/>
            <a:ext cx="3300984" cy="33009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pic>
        <p:nvPicPr>
          <p:cNvPr id="7" name="Picture 6" descr="A person with a beard&#10;&#10;Description automatically generated with medium confidence">
            <a:extLst>
              <a:ext uri="{FF2B5EF4-FFF2-40B4-BE49-F238E27FC236}">
                <a16:creationId xmlns:a16="http://schemas.microsoft.com/office/drawing/2014/main" id="{ED1B20ED-A159-414D-812B-41E1E1ED57C0}"/>
              </a:ext>
            </a:extLst>
          </p:cNvPr>
          <p:cNvPicPr>
            <a:picLocks noChangeAspect="1"/>
          </p:cNvPicPr>
          <p:nvPr/>
        </p:nvPicPr>
        <p:blipFill rotWithShape="1">
          <a:blip r:embed="rId3"/>
          <a:srcRect r="-5" b="9496"/>
          <a:stretch/>
        </p:blipFill>
        <p:spPr>
          <a:xfrm>
            <a:off x="895335" y="997486"/>
            <a:ext cx="2971800" cy="2971800"/>
          </a:xfrm>
          <a:custGeom>
            <a:avLst/>
            <a:gdLst/>
            <a:ahLst/>
            <a:cxnLst/>
            <a:rect l="l" t="t" r="r" b="b"/>
            <a:pathLst>
              <a:path w="2971800" h="2971800">
                <a:moveTo>
                  <a:pt x="1485900" y="0"/>
                </a:moveTo>
                <a:cubicBezTo>
                  <a:pt x="2306540" y="0"/>
                  <a:pt x="2971800" y="665260"/>
                  <a:pt x="2971800" y="1485900"/>
                </a:cubicBezTo>
                <a:cubicBezTo>
                  <a:pt x="2971800" y="2306540"/>
                  <a:pt x="2306540" y="2971800"/>
                  <a:pt x="1485900" y="2971800"/>
                </a:cubicBezTo>
                <a:cubicBezTo>
                  <a:pt x="665260" y="2971800"/>
                  <a:pt x="0" y="2306540"/>
                  <a:pt x="0" y="1485900"/>
                </a:cubicBezTo>
                <a:cubicBezTo>
                  <a:pt x="0" y="665260"/>
                  <a:pt x="665260" y="0"/>
                  <a:pt x="1485900" y="0"/>
                </a:cubicBezTo>
                <a:close/>
              </a:path>
            </a:pathLst>
          </a:custGeom>
        </p:spPr>
      </p:pic>
      <p:sp>
        <p:nvSpPr>
          <p:cNvPr id="39" name="Oval 38">
            <a:extLst>
              <a:ext uri="{FF2B5EF4-FFF2-40B4-BE49-F238E27FC236}">
                <a16:creationId xmlns:a16="http://schemas.microsoft.com/office/drawing/2014/main" id="{42875DDC-0225-45F8-B745-78688F2D1A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5509" y="832894"/>
            <a:ext cx="3300984" cy="33009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pic>
        <p:nvPicPr>
          <p:cNvPr id="32" name="Picture 31" descr="A picture containing outdoor, sky, person, ground&#10;&#10;Description automatically generated">
            <a:extLst>
              <a:ext uri="{FF2B5EF4-FFF2-40B4-BE49-F238E27FC236}">
                <a16:creationId xmlns:a16="http://schemas.microsoft.com/office/drawing/2014/main" id="{41EC61AD-477B-4FA0-A790-3E0B05D59AF2}"/>
              </a:ext>
            </a:extLst>
          </p:cNvPr>
          <p:cNvPicPr>
            <a:picLocks noChangeAspect="1"/>
          </p:cNvPicPr>
          <p:nvPr/>
        </p:nvPicPr>
        <p:blipFill rotWithShape="1">
          <a:blip r:embed="rId4"/>
          <a:srcRect t="6750" b="18250"/>
          <a:stretch/>
        </p:blipFill>
        <p:spPr>
          <a:xfrm>
            <a:off x="4610101" y="997486"/>
            <a:ext cx="2971800" cy="2971800"/>
          </a:xfrm>
          <a:custGeom>
            <a:avLst/>
            <a:gdLst/>
            <a:ahLst/>
            <a:cxnLst/>
            <a:rect l="l" t="t" r="r" b="b"/>
            <a:pathLst>
              <a:path w="2971800" h="2971800">
                <a:moveTo>
                  <a:pt x="1485900" y="0"/>
                </a:moveTo>
                <a:cubicBezTo>
                  <a:pt x="2306540" y="0"/>
                  <a:pt x="2971800" y="665260"/>
                  <a:pt x="2971800" y="1485900"/>
                </a:cubicBezTo>
                <a:cubicBezTo>
                  <a:pt x="2971800" y="2306540"/>
                  <a:pt x="2306540" y="2971800"/>
                  <a:pt x="1485900" y="2971800"/>
                </a:cubicBezTo>
                <a:cubicBezTo>
                  <a:pt x="665260" y="2971800"/>
                  <a:pt x="0" y="2306540"/>
                  <a:pt x="0" y="1485900"/>
                </a:cubicBezTo>
                <a:cubicBezTo>
                  <a:pt x="0" y="665260"/>
                  <a:pt x="665260" y="0"/>
                  <a:pt x="1485900" y="0"/>
                </a:cubicBezTo>
                <a:close/>
              </a:path>
            </a:pathLst>
          </a:custGeom>
        </p:spPr>
      </p:pic>
      <p:sp>
        <p:nvSpPr>
          <p:cNvPr id="41" name="Oval 40">
            <a:extLst>
              <a:ext uri="{FF2B5EF4-FFF2-40B4-BE49-F238E27FC236}">
                <a16:creationId xmlns:a16="http://schemas.microsoft.com/office/drawing/2014/main" id="{12617755-D451-4BAF-9B55-518297BFF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0273" y="832894"/>
            <a:ext cx="3300984" cy="33009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pic>
        <p:nvPicPr>
          <p:cNvPr id="30" name="Picture 29" descr="A person smiling for the camera&#10;&#10;Description automatically generated with medium confidence">
            <a:extLst>
              <a:ext uri="{FF2B5EF4-FFF2-40B4-BE49-F238E27FC236}">
                <a16:creationId xmlns:a16="http://schemas.microsoft.com/office/drawing/2014/main" id="{D969779A-DBD3-4C42-B773-A53F3DA386FB}"/>
              </a:ext>
            </a:extLst>
          </p:cNvPr>
          <p:cNvPicPr>
            <a:picLocks noChangeAspect="1"/>
          </p:cNvPicPr>
          <p:nvPr/>
        </p:nvPicPr>
        <p:blipFill rotWithShape="1">
          <a:blip r:embed="rId5"/>
          <a:srcRect r="3" b="20752"/>
          <a:stretch/>
        </p:blipFill>
        <p:spPr>
          <a:xfrm>
            <a:off x="8324865" y="997486"/>
            <a:ext cx="2971800" cy="2971800"/>
          </a:xfrm>
          <a:custGeom>
            <a:avLst/>
            <a:gdLst/>
            <a:ahLst/>
            <a:cxnLst/>
            <a:rect l="l" t="t" r="r" b="b"/>
            <a:pathLst>
              <a:path w="2971800" h="2971800">
                <a:moveTo>
                  <a:pt x="1485900" y="0"/>
                </a:moveTo>
                <a:cubicBezTo>
                  <a:pt x="2306540" y="0"/>
                  <a:pt x="2971800" y="665260"/>
                  <a:pt x="2971800" y="1485900"/>
                </a:cubicBezTo>
                <a:cubicBezTo>
                  <a:pt x="2971800" y="2306540"/>
                  <a:pt x="2306540" y="2971800"/>
                  <a:pt x="1485900" y="2971800"/>
                </a:cubicBezTo>
                <a:cubicBezTo>
                  <a:pt x="665260" y="2971800"/>
                  <a:pt x="0" y="2306540"/>
                  <a:pt x="0" y="1485900"/>
                </a:cubicBezTo>
                <a:cubicBezTo>
                  <a:pt x="0" y="665260"/>
                  <a:pt x="665260" y="0"/>
                  <a:pt x="1485900" y="0"/>
                </a:cubicBezTo>
                <a:close/>
              </a:path>
            </a:pathLst>
          </a:custGeom>
        </p:spPr>
      </p:pic>
      <p:sp>
        <p:nvSpPr>
          <p:cNvPr id="4" name="TextBox 3">
            <a:extLst>
              <a:ext uri="{FF2B5EF4-FFF2-40B4-BE49-F238E27FC236}">
                <a16:creationId xmlns:a16="http://schemas.microsoft.com/office/drawing/2014/main" id="{0DD92896-D430-491B-BA8B-F5952C1382EF}"/>
              </a:ext>
            </a:extLst>
          </p:cNvPr>
          <p:cNvSpPr txBox="1"/>
          <p:nvPr/>
        </p:nvSpPr>
        <p:spPr>
          <a:xfrm>
            <a:off x="5043996" y="4595534"/>
            <a:ext cx="2104007" cy="523220"/>
          </a:xfrm>
          <a:prstGeom prst="rect">
            <a:avLst/>
          </a:prstGeom>
          <a:noFill/>
        </p:spPr>
        <p:txBody>
          <a:bodyPr wrap="square" rtlCol="0">
            <a:spAutoFit/>
          </a:bodyPr>
          <a:lstStyle/>
          <a:p>
            <a:pPr algn="ctr">
              <a:spcAft>
                <a:spcPts val="600"/>
              </a:spcAft>
            </a:pPr>
            <a:r>
              <a:rPr lang="en-US" sz="2800" dirty="0">
                <a:latin typeface="Times New Roman" panose="02020603050405020304" pitchFamily="18" charset="0"/>
                <a:cs typeface="Times New Roman" panose="02020603050405020304" pitchFamily="18" charset="0"/>
              </a:rPr>
              <a:t>Misha Patel</a:t>
            </a:r>
            <a:endParaRPr lang="en-CA" sz="2800" dirty="0">
              <a:latin typeface="Times New Roman" panose="02020603050405020304" pitchFamily="18" charset="0"/>
              <a:cs typeface="Times New Roman" panose="02020603050405020304" pitchFamily="18" charset="0"/>
            </a:endParaRPr>
          </a:p>
        </p:txBody>
      </p:sp>
      <p:sp>
        <p:nvSpPr>
          <p:cNvPr id="29" name="Content Placeholder 2">
            <a:extLst>
              <a:ext uri="{FF2B5EF4-FFF2-40B4-BE49-F238E27FC236}">
                <a16:creationId xmlns:a16="http://schemas.microsoft.com/office/drawing/2014/main" id="{79CFD8AB-2F60-4835-B541-B5CC02B4F577}"/>
              </a:ext>
            </a:extLst>
          </p:cNvPr>
          <p:cNvSpPr txBox="1">
            <a:spLocks/>
          </p:cNvSpPr>
          <p:nvPr/>
        </p:nvSpPr>
        <p:spPr>
          <a:xfrm>
            <a:off x="1143552" y="4595534"/>
            <a:ext cx="2475368" cy="6912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latin typeface="Times New Roman" panose="02020603050405020304" pitchFamily="18" charset="0"/>
                <a:cs typeface="Times New Roman" panose="02020603050405020304" pitchFamily="18" charset="0"/>
              </a:rPr>
              <a:t>Chahak Patel</a:t>
            </a:r>
          </a:p>
        </p:txBody>
      </p:sp>
    </p:spTree>
    <p:extLst>
      <p:ext uri="{BB962C8B-B14F-4D97-AF65-F5344CB8AC3E}">
        <p14:creationId xmlns:p14="http://schemas.microsoft.com/office/powerpoint/2010/main" val="1109583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25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childTnLst>
                                </p:cTn>
                              </p:par>
                              <p:par>
                                <p:cTn id="13" presetID="10" presetClass="entr" presetSubtype="0" fill="hold" nodeType="withEffect">
                                  <p:stCondLst>
                                    <p:cond delay="25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1000"/>
                                        <p:tgtEl>
                                          <p:spTgt spid="32"/>
                                        </p:tgtEl>
                                      </p:cBhvr>
                                    </p:animEffect>
                                  </p:childTnLst>
                                </p:cTn>
                              </p:par>
                              <p:par>
                                <p:cTn id="16" presetID="10" presetClass="entr" presetSubtype="0" fill="hold" nodeType="withEffect">
                                  <p:stCondLst>
                                    <p:cond delay="25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1000"/>
                                        <p:tgtEl>
                                          <p:spTgt spid="30"/>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1000"/>
                                        <p:tgtEl>
                                          <p:spTgt spid="29"/>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3">
                                            <p:txEl>
                                              <p:pRg st="0" end="0"/>
                                            </p:txEl>
                                          </p:spTgt>
                                        </p:tgtEl>
                                        <p:attrNameLst>
                                          <p:attrName>style.visibility</p:attrName>
                                        </p:attrNameLst>
                                      </p:cBhvr>
                                      <p:to>
                                        <p:strVal val="visible"/>
                                      </p:to>
                                    </p:set>
                                    <p:animEffect transition="in" filter="fade">
                                      <p:cBhvr>
                                        <p:cTn id="27"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0CCFD-2C98-411B-9CB0-B59669537876}"/>
              </a:ext>
            </a:extLst>
          </p:cNvPr>
          <p:cNvSpPr>
            <a:spLocks noGrp="1"/>
          </p:cNvSpPr>
          <p:nvPr>
            <p:ph type="title"/>
          </p:nvPr>
        </p:nvSpPr>
        <p:spPr>
          <a:xfrm>
            <a:off x="6234330" y="803325"/>
            <a:ext cx="5314536" cy="1325563"/>
          </a:xfrm>
        </p:spPr>
        <p:txBody>
          <a:bodyPr>
            <a:normAutofit/>
          </a:bodyPr>
          <a:lstStyle/>
          <a:p>
            <a:r>
              <a:rPr lang="en-US" sz="4800" dirty="0">
                <a:latin typeface="Times New Roman" panose="02020603050405020304" pitchFamily="18" charset="0"/>
                <a:cs typeface="Times New Roman" panose="02020603050405020304" pitchFamily="18" charset="0"/>
              </a:rPr>
              <a:t>Content</a:t>
            </a:r>
            <a:endParaRPr lang="en-CA" sz="4800" dirty="0">
              <a:latin typeface="Times New Roman" panose="02020603050405020304" pitchFamily="18" charset="0"/>
              <a:cs typeface="Times New Roman" panose="02020603050405020304" pitchFamily="18" charset="0"/>
            </a:endParaRPr>
          </a:p>
        </p:txBody>
      </p:sp>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Light bulb on yellow background with sketched light beams and cord">
            <a:extLst>
              <a:ext uri="{FF2B5EF4-FFF2-40B4-BE49-F238E27FC236}">
                <a16:creationId xmlns:a16="http://schemas.microsoft.com/office/drawing/2014/main" id="{09ED24CA-9CBA-44AC-B576-9FF4401BA7B6}"/>
              </a:ext>
            </a:extLst>
          </p:cNvPr>
          <p:cNvPicPr>
            <a:picLocks noChangeAspect="1"/>
          </p:cNvPicPr>
          <p:nvPr/>
        </p:nvPicPr>
        <p:blipFill rotWithShape="1">
          <a:blip r:embed="rId2"/>
          <a:srcRect l="40817" r="2" b="2"/>
          <a:stretch/>
        </p:blipFill>
        <p:spPr>
          <a:xfrm>
            <a:off x="2" y="-2"/>
            <a:ext cx="5441859" cy="5654940"/>
          </a:xfrm>
          <a:custGeom>
            <a:avLst/>
            <a:gdLst/>
            <a:ahLst/>
            <a:cxnLst/>
            <a:rect l="l" t="t" r="r" b="b"/>
            <a:pathLst>
              <a:path w="5441859" h="5654940">
                <a:moveTo>
                  <a:pt x="0" y="0"/>
                </a:moveTo>
                <a:lnTo>
                  <a:pt x="4400491" y="0"/>
                </a:lnTo>
                <a:lnTo>
                  <a:pt x="4484766" y="76595"/>
                </a:lnTo>
                <a:cubicBezTo>
                  <a:pt x="5076107"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p:spPr>
      </p:pic>
      <p:sp>
        <p:nvSpPr>
          <p:cNvPr id="3" name="Content Placeholder 2">
            <a:extLst>
              <a:ext uri="{FF2B5EF4-FFF2-40B4-BE49-F238E27FC236}">
                <a16:creationId xmlns:a16="http://schemas.microsoft.com/office/drawing/2014/main" id="{E17F10FF-2D5C-4C21-8EB3-8DDE6D4B9B28}"/>
              </a:ext>
            </a:extLst>
          </p:cNvPr>
          <p:cNvSpPr>
            <a:spLocks noGrp="1"/>
          </p:cNvSpPr>
          <p:nvPr>
            <p:ph idx="1"/>
          </p:nvPr>
        </p:nvSpPr>
        <p:spPr>
          <a:xfrm>
            <a:off x="6234329" y="2279018"/>
            <a:ext cx="5314543" cy="3375920"/>
          </a:xfrm>
        </p:spPr>
        <p:txBody>
          <a:bodyPr anchor="t">
            <a:normAutofit/>
          </a:bodyPr>
          <a:lstStyle/>
          <a:p>
            <a:r>
              <a:rPr lang="en-US" sz="2400" dirty="0">
                <a:latin typeface="Times New Roman" panose="02020603050405020304" pitchFamily="18" charset="0"/>
                <a:cs typeface="Times New Roman" panose="02020603050405020304" pitchFamily="18" charset="0"/>
              </a:rPr>
              <a:t>Introduction</a:t>
            </a:r>
          </a:p>
          <a:p>
            <a:r>
              <a:rPr lang="en-US" sz="2400" dirty="0">
                <a:latin typeface="Times New Roman" panose="02020603050405020304" pitchFamily="18" charset="0"/>
                <a:cs typeface="Times New Roman" panose="02020603050405020304" pitchFamily="18" charset="0"/>
              </a:rPr>
              <a:t>Objective</a:t>
            </a:r>
          </a:p>
          <a:p>
            <a:r>
              <a:rPr lang="en-CA" sz="2400" dirty="0">
                <a:latin typeface="Times New Roman" panose="02020603050405020304" pitchFamily="18" charset="0"/>
                <a:cs typeface="Times New Roman" panose="02020603050405020304" pitchFamily="18" charset="0"/>
              </a:rPr>
              <a:t>Basic concepts &amp; Algorithms</a:t>
            </a:r>
          </a:p>
          <a:p>
            <a:r>
              <a:rPr lang="en-CA" sz="2400" dirty="0">
                <a:latin typeface="Times New Roman" panose="02020603050405020304" pitchFamily="18" charset="0"/>
                <a:cs typeface="Times New Roman" panose="02020603050405020304" pitchFamily="18" charset="0"/>
              </a:rPr>
              <a:t>Bug fixing and evaluation </a:t>
            </a:r>
          </a:p>
          <a:p>
            <a:r>
              <a:rPr lang="en-CA" sz="2400" dirty="0">
                <a:latin typeface="Times New Roman" panose="02020603050405020304" pitchFamily="18" charset="0"/>
                <a:cs typeface="Times New Roman" panose="02020603050405020304" pitchFamily="18" charset="0"/>
              </a:rPr>
              <a:t>Conclusion </a:t>
            </a:r>
          </a:p>
          <a:p>
            <a:r>
              <a:rPr lang="en-CA" sz="2400" dirty="0">
                <a:latin typeface="Times New Roman" panose="02020603050405020304" pitchFamily="18" charset="0"/>
                <a:cs typeface="Times New Roman" panose="02020603050405020304" pitchFamily="18" charset="0"/>
              </a:rPr>
              <a:t>Further improvements</a:t>
            </a:r>
          </a:p>
          <a:p>
            <a:endParaRPr lang="en-CA" sz="1800" dirty="0"/>
          </a:p>
        </p:txBody>
      </p:sp>
    </p:spTree>
    <p:extLst>
      <p:ext uri="{BB962C8B-B14F-4D97-AF65-F5344CB8AC3E}">
        <p14:creationId xmlns:p14="http://schemas.microsoft.com/office/powerpoint/2010/main" val="1227855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25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childTnLst>
                                </p:cTn>
                              </p:par>
                              <p:par>
                                <p:cTn id="13" presetID="10" presetClass="entr" presetSubtype="0" fill="hold" nodeType="withEffect">
                                  <p:stCondLst>
                                    <p:cond delay="25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childTnLst>
                                </p:cTn>
                              </p:par>
                              <p:par>
                                <p:cTn id="16" presetID="10" presetClass="entr" presetSubtype="0" fill="hold" nodeType="withEffect">
                                  <p:stCondLst>
                                    <p:cond delay="25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1000"/>
                                        <p:tgtEl>
                                          <p:spTgt spid="3">
                                            <p:txEl>
                                              <p:pRg st="2" end="2"/>
                                            </p:txEl>
                                          </p:spTgt>
                                        </p:tgtEl>
                                      </p:cBhvr>
                                    </p:animEffect>
                                  </p:childTnLst>
                                </p:cTn>
                              </p:par>
                              <p:par>
                                <p:cTn id="19" presetID="10" presetClass="entr" presetSubtype="0" fill="hold" nodeType="withEffect">
                                  <p:stCondLst>
                                    <p:cond delay="25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childTnLst>
                                </p:cTn>
                              </p:par>
                              <p:par>
                                <p:cTn id="22" presetID="10" presetClass="entr" presetSubtype="0" fill="hold" nodeType="withEffect">
                                  <p:stCondLst>
                                    <p:cond delay="25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childTnLst>
                                </p:cTn>
                              </p:par>
                              <p:par>
                                <p:cTn id="25" presetID="10" presetClass="entr" presetSubtype="0" fill="hold" nodeType="withEffect">
                                  <p:stCondLst>
                                    <p:cond delay="25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19177-0A94-43A7-BC4F-3D70C4A59090}"/>
              </a:ext>
            </a:extLst>
          </p:cNvPr>
          <p:cNvSpPr>
            <a:spLocks noGrp="1"/>
          </p:cNvSpPr>
          <p:nvPr>
            <p:ph type="title"/>
          </p:nvPr>
        </p:nvSpPr>
        <p:spPr>
          <a:xfrm>
            <a:off x="5297762" y="329184"/>
            <a:ext cx="6251110" cy="1783080"/>
          </a:xfrm>
        </p:spPr>
        <p:txBody>
          <a:bodyPr anchor="b">
            <a:normAutofit/>
          </a:bodyPr>
          <a:lstStyle/>
          <a:p>
            <a:r>
              <a:rPr lang="en-US" sz="5400" dirty="0">
                <a:latin typeface="Times New Roman" panose="02020603050405020304" pitchFamily="18" charset="0"/>
                <a:cs typeface="Times New Roman" panose="02020603050405020304" pitchFamily="18" charset="0"/>
              </a:rPr>
              <a:t>Introduction</a:t>
            </a:r>
            <a:endParaRPr lang="en-CA" sz="5400" dirty="0">
              <a:latin typeface="Times New Roman" panose="02020603050405020304" pitchFamily="18" charset="0"/>
              <a:cs typeface="Times New Roman" panose="02020603050405020304" pitchFamily="18" charset="0"/>
            </a:endParaRPr>
          </a:p>
        </p:txBody>
      </p:sp>
      <p:pic>
        <p:nvPicPr>
          <p:cNvPr id="7" name="Picture 6" descr="A picture containing text, invertebrate, ctenophore, jellyfish&#10;&#10;Description automatically generated">
            <a:extLst>
              <a:ext uri="{FF2B5EF4-FFF2-40B4-BE49-F238E27FC236}">
                <a16:creationId xmlns:a16="http://schemas.microsoft.com/office/drawing/2014/main" id="{84FB7AFB-21F3-4C09-BEC6-F981D416FA1A}"/>
              </a:ext>
            </a:extLst>
          </p:cNvPr>
          <p:cNvPicPr>
            <a:picLocks noChangeAspect="1"/>
          </p:cNvPicPr>
          <p:nvPr/>
        </p:nvPicPr>
        <p:blipFill rotWithShape="1">
          <a:blip r:embed="rId2"/>
          <a:srcRect l="14407" r="46714" b="1"/>
          <a:stretch/>
        </p:blipFill>
        <p:spPr>
          <a:xfrm>
            <a:off x="1" y="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5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5E35714-016A-494E-B080-74E00CB12B39}"/>
              </a:ext>
            </a:extLst>
          </p:cNvPr>
          <p:cNvSpPr>
            <a:spLocks noGrp="1"/>
          </p:cNvSpPr>
          <p:nvPr>
            <p:ph idx="1"/>
          </p:nvPr>
        </p:nvSpPr>
        <p:spPr>
          <a:xfrm>
            <a:off x="5297762" y="2706624"/>
            <a:ext cx="6251110" cy="3483864"/>
          </a:xfrm>
        </p:spPr>
        <p:txBody>
          <a:bodyPr>
            <a:normAutofit/>
          </a:bodyPr>
          <a:lstStyle/>
          <a:p>
            <a:r>
              <a:rPr lang="en-US" sz="1800" b="0" i="0" dirty="0">
                <a:effectLst/>
                <a:latin typeface="Times New Roman" panose="02020603050405020304" pitchFamily="18" charset="0"/>
                <a:cs typeface="Times New Roman" panose="02020603050405020304" pitchFamily="18" charset="0"/>
              </a:rPr>
              <a:t>According to us Artificial Intelligence in current time is vast. There were so many ideas to choose for our project. It is like big world with advanced knowledge. Every ideas of project we investigated needs unique learning and knowledge with unique skills required for implementation. </a:t>
            </a:r>
          </a:p>
          <a:p>
            <a:r>
              <a:rPr lang="en-US" sz="1800" b="0" i="0" dirty="0">
                <a:solidFill>
                  <a:srgbClr val="000000"/>
                </a:solidFill>
                <a:effectLst/>
                <a:latin typeface="Times New Roman" panose="02020603050405020304" pitchFamily="18" charset="0"/>
                <a:cs typeface="Times New Roman" panose="02020603050405020304" pitchFamily="18" charset="0"/>
              </a:rPr>
              <a:t>The game of chess is famous, and, for improved expertise of this game, we tend to implement a decent computer science system that may offer competition to humans and create the sport of chess a challenging task</a:t>
            </a:r>
          </a:p>
        </p:txBody>
      </p:sp>
      <p:pic>
        <p:nvPicPr>
          <p:cNvPr id="27" name="Picture 26" descr="A picture containing graphical user interface&#10;&#10;Description automatically generated">
            <a:extLst>
              <a:ext uri="{FF2B5EF4-FFF2-40B4-BE49-F238E27FC236}">
                <a16:creationId xmlns:a16="http://schemas.microsoft.com/office/drawing/2014/main" id="{EB12E65B-39CB-4D44-B0F8-0031F9C95F35}"/>
              </a:ext>
            </a:extLst>
          </p:cNvPr>
          <p:cNvPicPr>
            <a:picLocks noChangeAspect="1"/>
          </p:cNvPicPr>
          <p:nvPr/>
        </p:nvPicPr>
        <p:blipFill>
          <a:blip r:embed="rId3"/>
          <a:stretch>
            <a:fillRect/>
          </a:stretch>
        </p:blipFill>
        <p:spPr>
          <a:xfrm>
            <a:off x="11198708" y="6431773"/>
            <a:ext cx="873635" cy="353075"/>
          </a:xfrm>
          <a:prstGeom prst="rect">
            <a:avLst/>
          </a:prstGeom>
        </p:spPr>
      </p:pic>
    </p:spTree>
    <p:extLst>
      <p:ext uri="{BB962C8B-B14F-4D97-AF65-F5344CB8AC3E}">
        <p14:creationId xmlns:p14="http://schemas.microsoft.com/office/powerpoint/2010/main" val="2492257812"/>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25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childTnLst>
                                </p:cTn>
                              </p:par>
                              <p:par>
                                <p:cTn id="13" presetID="10" presetClass="entr" presetSubtype="0" fill="hold" nodeType="withEffect">
                                  <p:stCondLst>
                                    <p:cond delay="25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F7CA5-F464-44D5-BED7-3CAF3E6F3194}"/>
              </a:ext>
            </a:extLst>
          </p:cNvPr>
          <p:cNvSpPr>
            <a:spLocks noGrp="1"/>
          </p:cNvSpPr>
          <p:nvPr>
            <p:ph type="title"/>
          </p:nvPr>
        </p:nvSpPr>
        <p:spPr>
          <a:xfrm>
            <a:off x="762001" y="803325"/>
            <a:ext cx="5314536" cy="1325563"/>
          </a:xfrm>
        </p:spPr>
        <p:txBody>
          <a:bodyPr>
            <a:normAutofit/>
          </a:bodyPr>
          <a:lstStyle/>
          <a:p>
            <a:r>
              <a:rPr lang="en-US" dirty="0">
                <a:latin typeface="Times New Roman" panose="02020603050405020304" pitchFamily="18" charset="0"/>
                <a:cs typeface="Times New Roman" panose="02020603050405020304" pitchFamily="18" charset="0"/>
              </a:rPr>
              <a:t>Objective</a:t>
            </a:r>
            <a:endParaRPr lang="en-CA"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494CFAD-23CC-459E-8B1D-10D766E5238D}"/>
              </a:ext>
            </a:extLst>
          </p:cNvPr>
          <p:cNvSpPr>
            <a:spLocks noGrp="1"/>
          </p:cNvSpPr>
          <p:nvPr>
            <p:ph idx="1"/>
          </p:nvPr>
        </p:nvSpPr>
        <p:spPr>
          <a:xfrm>
            <a:off x="762000" y="2279018"/>
            <a:ext cx="5314543" cy="3375920"/>
          </a:xfrm>
        </p:spPr>
        <p:txBody>
          <a:bodyPr anchor="t">
            <a:normAutofit/>
          </a:bodyPr>
          <a:lstStyle/>
          <a:p>
            <a:r>
              <a:rPr lang="en-US" sz="1800" dirty="0">
                <a:latin typeface="Times New Roman" panose="02020603050405020304" pitchFamily="18" charset="0"/>
                <a:cs typeface="Times New Roman" panose="02020603050405020304" pitchFamily="18" charset="0"/>
              </a:rPr>
              <a:t>The main idea behind this project was simple. It gives real-time challenges like how our AI will work according to every move played by a real player, as there are so many outcomes to win the game of 64 blocks.</a:t>
            </a:r>
            <a:endParaRPr lang="en-CA" sz="1800" dirty="0">
              <a:latin typeface="Times New Roman" panose="02020603050405020304" pitchFamily="18" charset="0"/>
              <a:cs typeface="Times New Roman" panose="02020603050405020304" pitchFamily="18" charset="0"/>
            </a:endParaRPr>
          </a:p>
          <a:p>
            <a:r>
              <a:rPr lang="en-CA" sz="1800" dirty="0">
                <a:latin typeface="Times New Roman" panose="02020603050405020304" pitchFamily="18" charset="0"/>
                <a:cs typeface="Times New Roman" panose="02020603050405020304" pitchFamily="18" charset="0"/>
              </a:rPr>
              <a:t>Every agent in the game has their unique steps. For example, a queen in chess can go in any direction and move accordingly. Primary concept is to implement agents of chess and in how many ways they can make moves. </a:t>
            </a:r>
          </a:p>
        </p:txBody>
      </p:sp>
      <p:sp>
        <p:nvSpPr>
          <p:cNvPr id="18" name="Freeform: Shape 13">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picture containing chessman&#10;&#10;Description automatically generated">
            <a:extLst>
              <a:ext uri="{FF2B5EF4-FFF2-40B4-BE49-F238E27FC236}">
                <a16:creationId xmlns:a16="http://schemas.microsoft.com/office/drawing/2014/main" id="{5640DCC7-A69F-4F24-9C79-3A1C9B603D78}"/>
              </a:ext>
            </a:extLst>
          </p:cNvPr>
          <p:cNvPicPr/>
          <p:nvPr/>
        </p:nvPicPr>
        <p:blipFill rotWithShape="1">
          <a:blip r:embed="rId2">
            <a:extLst>
              <a:ext uri="{28A0092B-C50C-407E-A947-70E740481C1C}">
                <a14:useLocalDpi xmlns:a14="http://schemas.microsoft.com/office/drawing/2010/main" val="0"/>
              </a:ext>
            </a:extLst>
          </a:blip>
          <a:srcRect l="19383" r="30095" b="-1"/>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663489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25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childTnLst>
                                </p:cTn>
                              </p:par>
                              <p:par>
                                <p:cTn id="13" presetID="10" presetClass="entr" presetSubtype="0" fill="hold" nodeType="withEffect">
                                  <p:stCondLst>
                                    <p:cond delay="25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E16F2-9743-43BD-AEBA-21B1D9A8E3F3}"/>
              </a:ext>
            </a:extLst>
          </p:cNvPr>
          <p:cNvSpPr>
            <a:spLocks noGrp="1"/>
          </p:cNvSpPr>
          <p:nvPr>
            <p:ph type="title"/>
          </p:nvPr>
        </p:nvSpPr>
        <p:spPr>
          <a:xfrm>
            <a:off x="6234330" y="803325"/>
            <a:ext cx="5314536" cy="1325563"/>
          </a:xfrm>
        </p:spPr>
        <p:txBody>
          <a:bodyPr>
            <a:normAutofit/>
          </a:bodyPr>
          <a:lstStyle/>
          <a:p>
            <a:r>
              <a:rPr lang="en-CA" dirty="0">
                <a:latin typeface="Times New Roman" panose="02020603050405020304" pitchFamily="18" charset="0"/>
                <a:cs typeface="Times New Roman" panose="02020603050405020304" pitchFamily="18" charset="0"/>
              </a:rPr>
              <a:t>Basic Concepts &amp; Algorithms</a:t>
            </a:r>
            <a:endParaRPr lang="en-CA" dirty="0"/>
          </a:p>
        </p:txBody>
      </p:sp>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4" descr="CPU with binary numbers and blueprint">
            <a:extLst>
              <a:ext uri="{FF2B5EF4-FFF2-40B4-BE49-F238E27FC236}">
                <a16:creationId xmlns:a16="http://schemas.microsoft.com/office/drawing/2014/main" id="{05CA49BD-6A25-4ECF-AB5B-87E60F29047A}"/>
              </a:ext>
            </a:extLst>
          </p:cNvPr>
          <p:cNvPicPr>
            <a:picLocks noChangeAspect="1"/>
          </p:cNvPicPr>
          <p:nvPr/>
        </p:nvPicPr>
        <p:blipFill rotWithShape="1">
          <a:blip r:embed="rId2"/>
          <a:srcRect l="25885" r="19984"/>
          <a:stretch/>
        </p:blipFill>
        <p:spPr>
          <a:xfrm>
            <a:off x="2" y="-2"/>
            <a:ext cx="5441859" cy="5654940"/>
          </a:xfrm>
          <a:custGeom>
            <a:avLst/>
            <a:gdLst/>
            <a:ahLst/>
            <a:cxnLst/>
            <a:rect l="l" t="t" r="r" b="b"/>
            <a:pathLst>
              <a:path w="5441859" h="5654940">
                <a:moveTo>
                  <a:pt x="0" y="0"/>
                </a:moveTo>
                <a:lnTo>
                  <a:pt x="4400491" y="0"/>
                </a:lnTo>
                <a:lnTo>
                  <a:pt x="4484766" y="76595"/>
                </a:lnTo>
                <a:cubicBezTo>
                  <a:pt x="5076107"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p:spPr>
      </p:pic>
      <p:sp>
        <p:nvSpPr>
          <p:cNvPr id="15" name="Content Placeholder 2">
            <a:extLst>
              <a:ext uri="{FF2B5EF4-FFF2-40B4-BE49-F238E27FC236}">
                <a16:creationId xmlns:a16="http://schemas.microsoft.com/office/drawing/2014/main" id="{5E9B4142-2D52-473F-87DB-4B918E55E776}"/>
              </a:ext>
            </a:extLst>
          </p:cNvPr>
          <p:cNvSpPr>
            <a:spLocks noGrp="1"/>
          </p:cNvSpPr>
          <p:nvPr>
            <p:ph idx="1"/>
          </p:nvPr>
        </p:nvSpPr>
        <p:spPr>
          <a:xfrm>
            <a:off x="6234329" y="2279018"/>
            <a:ext cx="5314543" cy="3375920"/>
          </a:xfrm>
        </p:spPr>
        <p:txBody>
          <a:bodyPr anchor="t">
            <a:normAutofit/>
          </a:bodyPr>
          <a:lstStyle/>
          <a:p>
            <a:pPr fontAlgn="base"/>
            <a:r>
              <a:rPr lang="en-US" sz="1800" dirty="0">
                <a:latin typeface="Times New Roman" panose="02020603050405020304" pitchFamily="18" charset="0"/>
                <a:cs typeface="Times New Roman" panose="02020603050405020304" pitchFamily="18" charset="0"/>
              </a:rPr>
              <a:t>M</a:t>
            </a:r>
            <a:r>
              <a:rPr lang="en-US" sz="1800" b="0" i="0" dirty="0">
                <a:effectLst/>
                <a:latin typeface="Times New Roman" panose="02020603050405020304" pitchFamily="18" charset="0"/>
                <a:cs typeface="Times New Roman" panose="02020603050405020304" pitchFamily="18" charset="0"/>
              </a:rPr>
              <a:t>ove-generation &amp; </a:t>
            </a:r>
            <a:r>
              <a:rPr lang="en-US" sz="1800" dirty="0">
                <a:latin typeface="Times New Roman" panose="02020603050405020304" pitchFamily="18" charset="0"/>
                <a:cs typeface="Times New Roman" panose="02020603050405020304" pitchFamily="18" charset="0"/>
              </a:rPr>
              <a:t>B</a:t>
            </a:r>
            <a:r>
              <a:rPr lang="en-US" sz="1800" b="0" i="0" dirty="0">
                <a:effectLst/>
                <a:latin typeface="Times New Roman" panose="02020603050405020304" pitchFamily="18" charset="0"/>
                <a:cs typeface="Times New Roman" panose="02020603050405020304" pitchFamily="18" charset="0"/>
              </a:rPr>
              <a:t>oard evaluation</a:t>
            </a:r>
          </a:p>
          <a:p>
            <a:pPr fontAlgn="base">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Position evaluation</a:t>
            </a:r>
          </a:p>
          <a:p>
            <a:pPr fontAlgn="base">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M</a:t>
            </a:r>
            <a:r>
              <a:rPr lang="en-US" sz="1800" b="0" i="0" dirty="0">
                <a:effectLst/>
                <a:latin typeface="Times New Roman" panose="02020603050405020304" pitchFamily="18" charset="0"/>
                <a:cs typeface="Times New Roman" panose="02020603050405020304" pitchFamily="18" charset="0"/>
              </a:rPr>
              <a:t>inimax Algorithm</a:t>
            </a:r>
          </a:p>
          <a:p>
            <a:pPr fontAlgn="base">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Alpha-Beta pruning</a:t>
            </a:r>
          </a:p>
          <a:p>
            <a:pPr marL="0" indent="0">
              <a:buNone/>
            </a:pPr>
            <a:endParaRPr lang="en-CA" sz="1800" dirty="0"/>
          </a:p>
        </p:txBody>
      </p:sp>
    </p:spTree>
    <p:extLst>
      <p:ext uri="{BB962C8B-B14F-4D97-AF65-F5344CB8AC3E}">
        <p14:creationId xmlns:p14="http://schemas.microsoft.com/office/powerpoint/2010/main" val="227627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25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fade">
                                      <p:cBhvr>
                                        <p:cTn id="12" dur="1000"/>
                                        <p:tgtEl>
                                          <p:spTgt spid="15">
                                            <p:txEl>
                                              <p:pRg st="0" end="0"/>
                                            </p:txEl>
                                          </p:spTgt>
                                        </p:tgtEl>
                                      </p:cBhvr>
                                    </p:animEffect>
                                  </p:childTnLst>
                                </p:cTn>
                              </p:par>
                              <p:par>
                                <p:cTn id="13" presetID="10" presetClass="entr" presetSubtype="0" fill="hold" nodeType="withEffect">
                                  <p:stCondLst>
                                    <p:cond delay="250"/>
                                  </p:stCondLst>
                                  <p:childTnLst>
                                    <p:set>
                                      <p:cBhvr>
                                        <p:cTn id="14" dur="1" fill="hold">
                                          <p:stCondLst>
                                            <p:cond delay="0"/>
                                          </p:stCondLst>
                                        </p:cTn>
                                        <p:tgtEl>
                                          <p:spTgt spid="15">
                                            <p:txEl>
                                              <p:pRg st="1" end="1"/>
                                            </p:txEl>
                                          </p:spTgt>
                                        </p:tgtEl>
                                        <p:attrNameLst>
                                          <p:attrName>style.visibility</p:attrName>
                                        </p:attrNameLst>
                                      </p:cBhvr>
                                      <p:to>
                                        <p:strVal val="visible"/>
                                      </p:to>
                                    </p:set>
                                    <p:animEffect transition="in" filter="fade">
                                      <p:cBhvr>
                                        <p:cTn id="15" dur="1000"/>
                                        <p:tgtEl>
                                          <p:spTgt spid="15">
                                            <p:txEl>
                                              <p:pRg st="1" end="1"/>
                                            </p:txEl>
                                          </p:spTgt>
                                        </p:tgtEl>
                                      </p:cBhvr>
                                    </p:animEffect>
                                  </p:childTnLst>
                                </p:cTn>
                              </p:par>
                              <p:par>
                                <p:cTn id="16" presetID="10" presetClass="entr" presetSubtype="0" fill="hold" nodeType="withEffect">
                                  <p:stCondLst>
                                    <p:cond delay="250"/>
                                  </p:stCondLst>
                                  <p:childTnLst>
                                    <p:set>
                                      <p:cBhvr>
                                        <p:cTn id="17" dur="1" fill="hold">
                                          <p:stCondLst>
                                            <p:cond delay="0"/>
                                          </p:stCondLst>
                                        </p:cTn>
                                        <p:tgtEl>
                                          <p:spTgt spid="15">
                                            <p:txEl>
                                              <p:pRg st="2" end="2"/>
                                            </p:txEl>
                                          </p:spTgt>
                                        </p:tgtEl>
                                        <p:attrNameLst>
                                          <p:attrName>style.visibility</p:attrName>
                                        </p:attrNameLst>
                                      </p:cBhvr>
                                      <p:to>
                                        <p:strVal val="visible"/>
                                      </p:to>
                                    </p:set>
                                    <p:animEffect transition="in" filter="fade">
                                      <p:cBhvr>
                                        <p:cTn id="18" dur="1000"/>
                                        <p:tgtEl>
                                          <p:spTgt spid="15">
                                            <p:txEl>
                                              <p:pRg st="2" end="2"/>
                                            </p:txEl>
                                          </p:spTgt>
                                        </p:tgtEl>
                                      </p:cBhvr>
                                    </p:animEffect>
                                  </p:childTnLst>
                                </p:cTn>
                              </p:par>
                              <p:par>
                                <p:cTn id="19" presetID="10" presetClass="entr" presetSubtype="0" fill="hold" nodeType="withEffect">
                                  <p:stCondLst>
                                    <p:cond delay="250"/>
                                  </p:stCondLst>
                                  <p:childTnLst>
                                    <p:set>
                                      <p:cBhvr>
                                        <p:cTn id="20" dur="1" fill="hold">
                                          <p:stCondLst>
                                            <p:cond delay="0"/>
                                          </p:stCondLst>
                                        </p:cTn>
                                        <p:tgtEl>
                                          <p:spTgt spid="15">
                                            <p:txEl>
                                              <p:pRg st="3" end="3"/>
                                            </p:txEl>
                                          </p:spTgt>
                                        </p:tgtEl>
                                        <p:attrNameLst>
                                          <p:attrName>style.visibility</p:attrName>
                                        </p:attrNameLst>
                                      </p:cBhvr>
                                      <p:to>
                                        <p:strVal val="visible"/>
                                      </p:to>
                                    </p:set>
                                    <p:animEffect transition="in" filter="fade">
                                      <p:cBhvr>
                                        <p:cTn id="21" dur="10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5FB71-66D8-4409-B71C-29612E71E6ED}"/>
              </a:ext>
            </a:extLst>
          </p:cNvPr>
          <p:cNvSpPr>
            <a:spLocks noGrp="1"/>
          </p:cNvSpPr>
          <p:nvPr>
            <p:ph type="title"/>
          </p:nvPr>
        </p:nvSpPr>
        <p:spPr>
          <a:xfrm>
            <a:off x="837559" y="1010488"/>
            <a:ext cx="3616856" cy="4376572"/>
          </a:xfrm>
        </p:spPr>
        <p:txBody>
          <a:bodyPr anchor="ctr">
            <a:normAutofit/>
          </a:bodyPr>
          <a:lstStyle/>
          <a:p>
            <a:r>
              <a:rPr lang="en-US" sz="4800" dirty="0">
                <a:latin typeface="Times New Roman" panose="02020603050405020304" pitchFamily="18" charset="0"/>
                <a:cs typeface="Times New Roman" panose="02020603050405020304" pitchFamily="18" charset="0"/>
              </a:rPr>
              <a:t>Move-generation</a:t>
            </a:r>
            <a:r>
              <a:rPr lang="en-US" sz="4800" dirty="0"/>
              <a:t> &amp; </a:t>
            </a:r>
            <a:r>
              <a:rPr lang="en-US" sz="4800" dirty="0">
                <a:latin typeface="Times New Roman" panose="02020603050405020304" pitchFamily="18" charset="0"/>
                <a:cs typeface="Times New Roman" panose="02020603050405020304" pitchFamily="18" charset="0"/>
              </a:rPr>
              <a:t>B</a:t>
            </a:r>
            <a:r>
              <a:rPr lang="en-US" sz="4800" b="0" i="0" dirty="0">
                <a:effectLst/>
                <a:latin typeface="Times New Roman" panose="02020603050405020304" pitchFamily="18" charset="0"/>
                <a:cs typeface="Times New Roman" panose="02020603050405020304" pitchFamily="18" charset="0"/>
              </a:rPr>
              <a:t>oard evaluation</a:t>
            </a:r>
            <a:endParaRPr lang="en-CA" sz="4800" dirty="0"/>
          </a:p>
        </p:txBody>
      </p:sp>
      <p:sp>
        <p:nvSpPr>
          <p:cNvPr id="14" name="Freeform: Shape 7">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9">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B4FABF8-258B-4B1B-B230-9457235EFC01}"/>
              </a:ext>
            </a:extLst>
          </p:cNvPr>
          <p:cNvSpPr>
            <a:spLocks noGrp="1"/>
          </p:cNvSpPr>
          <p:nvPr>
            <p:ph idx="1"/>
          </p:nvPr>
        </p:nvSpPr>
        <p:spPr>
          <a:xfrm>
            <a:off x="6096000" y="1193292"/>
            <a:ext cx="5501834" cy="4471416"/>
          </a:xfrm>
        </p:spPr>
        <p:txBody>
          <a:bodyPr anchor="ctr">
            <a:normAutofit/>
          </a:bodyPr>
          <a:lstStyle/>
          <a:p>
            <a:r>
              <a:rPr lang="en-US" sz="2200" dirty="0">
                <a:latin typeface="Times New Roman" panose="02020603050405020304" pitchFamily="18" charset="0"/>
                <a:cs typeface="Times New Roman" panose="02020603050405020304" pitchFamily="18" charset="0"/>
              </a:rPr>
              <a:t>We developed the project using java scripting and jQuery’s and html-CSS for creating board and design. We used chess.js library for move generation and chessboard.js for visualization of board. </a:t>
            </a:r>
          </a:p>
          <a:p>
            <a:r>
              <a:rPr lang="en-US" sz="2200" dirty="0">
                <a:latin typeface="Times New Roman" panose="02020603050405020304" pitchFamily="18" charset="0"/>
                <a:cs typeface="Times New Roman" panose="02020603050405020304" pitchFamily="18" charset="0"/>
              </a:rPr>
              <a:t>The chess move generation library practically defines all the game's rules. We then computed all legal movements for a given board state using this information.</a:t>
            </a:r>
          </a:p>
          <a:p>
            <a:r>
              <a:rPr lang="en-CA" sz="2200" dirty="0"/>
              <a:t>Next step is to implement the algorithm that finds the best move, in simple word position evaluation.</a:t>
            </a:r>
          </a:p>
        </p:txBody>
      </p:sp>
      <p:pic>
        <p:nvPicPr>
          <p:cNvPr id="4" name="Picture 3">
            <a:extLst>
              <a:ext uri="{FF2B5EF4-FFF2-40B4-BE49-F238E27FC236}">
                <a16:creationId xmlns:a16="http://schemas.microsoft.com/office/drawing/2014/main" id="{330ABF7A-AEA1-4ACE-8935-576CF67A1A9E}"/>
              </a:ext>
            </a:extLst>
          </p:cNvPr>
          <p:cNvPicPr>
            <a:picLocks noChangeAspect="1"/>
          </p:cNvPicPr>
          <p:nvPr/>
        </p:nvPicPr>
        <p:blipFill>
          <a:blip r:embed="rId3"/>
          <a:stretch>
            <a:fillRect/>
          </a:stretch>
        </p:blipFill>
        <p:spPr>
          <a:xfrm>
            <a:off x="11237033" y="6439019"/>
            <a:ext cx="871804" cy="353599"/>
          </a:xfrm>
          <a:prstGeom prst="rect">
            <a:avLst/>
          </a:prstGeom>
        </p:spPr>
      </p:pic>
    </p:spTree>
    <p:extLst>
      <p:ext uri="{BB962C8B-B14F-4D97-AF65-F5344CB8AC3E}">
        <p14:creationId xmlns:p14="http://schemas.microsoft.com/office/powerpoint/2010/main" val="1667687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25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childTnLst>
                                </p:cTn>
                              </p:par>
                              <p:par>
                                <p:cTn id="13" presetID="10" presetClass="entr" presetSubtype="0" fill="hold" nodeType="withEffect">
                                  <p:stCondLst>
                                    <p:cond delay="25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childTnLst>
                                </p:cTn>
                              </p:par>
                              <p:par>
                                <p:cTn id="16" presetID="10" presetClass="entr" presetSubtype="0" fill="hold" nodeType="withEffect">
                                  <p:stCondLst>
                                    <p:cond delay="25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4">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5735590"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16F62C-3EDD-4CD8-BD5A-C3484CC90607}"/>
              </a:ext>
            </a:extLst>
          </p:cNvPr>
          <p:cNvSpPr>
            <a:spLocks noGrp="1"/>
          </p:cNvSpPr>
          <p:nvPr>
            <p:ph type="title"/>
          </p:nvPr>
        </p:nvSpPr>
        <p:spPr>
          <a:xfrm>
            <a:off x="594360" y="640263"/>
            <a:ext cx="5239512" cy="1344975"/>
          </a:xfrm>
        </p:spPr>
        <p:txBody>
          <a:bodyPr>
            <a:normAutofit/>
          </a:bodyPr>
          <a:lstStyle/>
          <a:p>
            <a:r>
              <a:rPr lang="en-US" sz="4000" b="0" i="0" dirty="0">
                <a:solidFill>
                  <a:schemeClr val="bg1"/>
                </a:solidFill>
                <a:effectLst/>
                <a:latin typeface="Times New Roman" panose="02020603050405020304" pitchFamily="18" charset="0"/>
                <a:cs typeface="Times New Roman" panose="02020603050405020304" pitchFamily="18" charset="0"/>
              </a:rPr>
              <a:t>Position evaluation</a:t>
            </a:r>
            <a:endParaRPr lang="en-CA" sz="4000" dirty="0">
              <a:solidFill>
                <a:schemeClr val="bg1"/>
              </a:solidFill>
            </a:endParaRPr>
          </a:p>
        </p:txBody>
      </p:sp>
      <p:cxnSp>
        <p:nvCxnSpPr>
          <p:cNvPr id="20" name="Straight Connector 16">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7023" y="2050687"/>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7715335-6889-455F-BC63-E82F3AE55170}"/>
              </a:ext>
            </a:extLst>
          </p:cNvPr>
          <p:cNvSpPr>
            <a:spLocks noGrp="1"/>
          </p:cNvSpPr>
          <p:nvPr>
            <p:ph idx="1"/>
          </p:nvPr>
        </p:nvSpPr>
        <p:spPr>
          <a:xfrm>
            <a:off x="586434" y="2173556"/>
            <a:ext cx="5235490" cy="3773010"/>
          </a:xfrm>
        </p:spPr>
        <p:txBody>
          <a:bodyPr>
            <a:normAutofit/>
          </a:bodyPr>
          <a:lstStyle/>
          <a:p>
            <a:r>
              <a:rPr lang="en-US" sz="2000" dirty="0">
                <a:solidFill>
                  <a:schemeClr val="bg1"/>
                </a:solidFill>
                <a:latin typeface="Times New Roman" panose="02020603050405020304" pitchFamily="18" charset="0"/>
                <a:cs typeface="Times New Roman" panose="02020603050405020304" pitchFamily="18" charset="0"/>
              </a:rPr>
              <a:t>The key goal of role assessment is to determine which side is more powerful in each situation. The easiest method is to use the table to count the relative power of the pieces on the board ( you can see the image).</a:t>
            </a:r>
          </a:p>
          <a:p>
            <a:r>
              <a:rPr lang="en-US" sz="2000" dirty="0">
                <a:solidFill>
                  <a:schemeClr val="bg1"/>
                </a:solidFill>
                <a:latin typeface="Times New Roman" panose="02020603050405020304" pitchFamily="18" charset="0"/>
                <a:cs typeface="Times New Roman" panose="02020603050405020304" pitchFamily="18" charset="0"/>
              </a:rPr>
              <a:t>We will use the evaluation function to construct an algorithm that selects the step with the best evaluation.</a:t>
            </a:r>
          </a:p>
          <a:p>
            <a:r>
              <a:rPr lang="en-US" sz="2000" dirty="0">
                <a:solidFill>
                  <a:schemeClr val="bg1"/>
                </a:solidFill>
                <a:latin typeface="Times New Roman" panose="02020603050405020304" pitchFamily="18" charset="0"/>
                <a:cs typeface="Times New Roman" panose="02020603050405020304" pitchFamily="18" charset="0"/>
              </a:rPr>
              <a:t>The only modification is that our algorithm can now grab a piece if it is feasible.</a:t>
            </a:r>
            <a:endParaRPr lang="en-CA" sz="2000" dirty="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E3CAC91-E268-4C8D-A07C-E873030D64F4}"/>
              </a:ext>
            </a:extLst>
          </p:cNvPr>
          <p:cNvPicPr>
            <a:picLocks noChangeAspect="1"/>
          </p:cNvPicPr>
          <p:nvPr/>
        </p:nvPicPr>
        <p:blipFill>
          <a:blip r:embed="rId2"/>
          <a:stretch>
            <a:fillRect/>
          </a:stretch>
        </p:blipFill>
        <p:spPr>
          <a:xfrm>
            <a:off x="7272806" y="575167"/>
            <a:ext cx="4071186" cy="5041718"/>
          </a:xfrm>
          <a:prstGeom prst="rect">
            <a:avLst/>
          </a:prstGeom>
        </p:spPr>
      </p:pic>
    </p:spTree>
    <p:extLst>
      <p:ext uri="{BB962C8B-B14F-4D97-AF65-F5344CB8AC3E}">
        <p14:creationId xmlns:p14="http://schemas.microsoft.com/office/powerpoint/2010/main" val="1627087425"/>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25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childTnLst>
                                </p:cTn>
                              </p:par>
                              <p:par>
                                <p:cTn id="13" presetID="10" presetClass="entr" presetSubtype="0" fill="hold" nodeType="withEffect">
                                  <p:stCondLst>
                                    <p:cond delay="25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childTnLst>
                                </p:cTn>
                              </p:par>
                              <p:par>
                                <p:cTn id="16" presetID="10" presetClass="entr" presetSubtype="0" fill="hold" nodeType="withEffect">
                                  <p:stCondLst>
                                    <p:cond delay="25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10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25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UWindsor Yellow">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247</TotalTime>
  <Words>874</Words>
  <Application>Microsoft Office PowerPoint</Application>
  <PresentationFormat>Widescreen</PresentationFormat>
  <Paragraphs>67</Paragraphs>
  <Slides>16</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Calibri Light</vt:lpstr>
      <vt:lpstr>Courier New</vt:lpstr>
      <vt:lpstr>Times New Roman</vt:lpstr>
      <vt:lpstr>Office Theme</vt:lpstr>
      <vt:lpstr>Final Project Presentation </vt:lpstr>
      <vt:lpstr>Topic</vt:lpstr>
      <vt:lpstr>Developed by</vt:lpstr>
      <vt:lpstr>Content</vt:lpstr>
      <vt:lpstr>Introduction</vt:lpstr>
      <vt:lpstr>Objective</vt:lpstr>
      <vt:lpstr>Basic Concepts &amp; Algorithms</vt:lpstr>
      <vt:lpstr>Move-generation &amp; Board evaluation</vt:lpstr>
      <vt:lpstr>Position evaluation</vt:lpstr>
      <vt:lpstr>Minmax Algorithm</vt:lpstr>
      <vt:lpstr>PowerPoint Presentation</vt:lpstr>
      <vt:lpstr>Alpha-Beta pruning</vt:lpstr>
      <vt:lpstr>Bug fixing and evaluation </vt:lpstr>
      <vt:lpstr>Conclusion</vt:lpstr>
      <vt:lpstr>Further Improvements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Marnie Robillard</dc:creator>
  <cp:lastModifiedBy>kenil chovatiya</cp:lastModifiedBy>
  <cp:revision>15</cp:revision>
  <dcterms:created xsi:type="dcterms:W3CDTF">2019-04-04T13:39:44Z</dcterms:created>
  <dcterms:modified xsi:type="dcterms:W3CDTF">2021-04-04T22:32:56Z</dcterms:modified>
</cp:coreProperties>
</file>